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73" r:id="rId2"/>
    <p:sldId id="274" r:id="rId3"/>
    <p:sldId id="258" r:id="rId4"/>
    <p:sldId id="259" r:id="rId5"/>
    <p:sldId id="260" r:id="rId6"/>
    <p:sldId id="257" r:id="rId7"/>
    <p:sldId id="261" r:id="rId8"/>
    <p:sldId id="262" r:id="rId9"/>
    <p:sldId id="275" r:id="rId10"/>
    <p:sldId id="263" r:id="rId11"/>
    <p:sldId id="264" r:id="rId12"/>
    <p:sldId id="279" r:id="rId13"/>
    <p:sldId id="276" r:id="rId14"/>
    <p:sldId id="265" r:id="rId15"/>
    <p:sldId id="278" r:id="rId16"/>
    <p:sldId id="266" r:id="rId17"/>
    <p:sldId id="267" r:id="rId18"/>
    <p:sldId id="277" r:id="rId19"/>
    <p:sldId id="268" r:id="rId20"/>
    <p:sldId id="269" r:id="rId21"/>
    <p:sldId id="270" r:id="rId22"/>
    <p:sldId id="271" r:id="rId23"/>
    <p:sldId id="272" r:id="rId24"/>
    <p:sldId id="283"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69"/>
    <p:restoredTop sz="93201"/>
  </p:normalViewPr>
  <p:slideViewPr>
    <p:cSldViewPr snapToGrid="0" snapToObjects="1">
      <p:cViewPr varScale="1">
        <p:scale>
          <a:sx n="118" d="100"/>
          <a:sy n="118" d="100"/>
        </p:scale>
        <p:origin x="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23356749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825540-4BBA-4EE8-A4D2-CA7E6688961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a:ea typeface="+mn-ea"/>
                <a:cs typeface="+mn-cs"/>
              </a:rPr>
              <a:t>1Xiong, Jie, and Kyle Jamieson. "ArrayTrack: a fine-grained indoor location system." Presented as part of the 10th USENIX Symposium on Networked Systems Design and Implementation (NSDI 13). 2013</a:t>
            </a: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603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3204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White numbers - MBC WILL FIX THIS </a:t>
            </a:r>
          </a:p>
        </p:txBody>
      </p:sp>
    </p:spTree>
    <p:extLst>
      <p:ext uri="{BB962C8B-B14F-4D97-AF65-F5344CB8AC3E}">
        <p14:creationId xmlns:p14="http://schemas.microsoft.com/office/powerpoint/2010/main" val="787017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White numbers - MBC WILL FIX THIS </a:t>
            </a:r>
          </a:p>
        </p:txBody>
      </p:sp>
    </p:spTree>
    <p:extLst>
      <p:ext uri="{BB962C8B-B14F-4D97-AF65-F5344CB8AC3E}">
        <p14:creationId xmlns:p14="http://schemas.microsoft.com/office/powerpoint/2010/main" val="1970543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Argue why we think we can train these and generate data that is “unseen”</a:t>
            </a:r>
          </a:p>
          <a:p>
            <a:pPr lvl="0">
              <a:spcBef>
                <a:spcPts val="0"/>
              </a:spcBef>
              <a:buNone/>
            </a:pPr>
            <a:endParaRPr/>
          </a:p>
        </p:txBody>
      </p:sp>
    </p:spTree>
    <p:extLst>
      <p:ext uri="{BB962C8B-B14F-4D97-AF65-F5344CB8AC3E}">
        <p14:creationId xmlns:p14="http://schemas.microsoft.com/office/powerpoint/2010/main" val="185521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8559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endParaRPr lang="en-US" dirty="0"/>
          </a:p>
        </p:txBody>
      </p:sp>
    </p:spTree>
    <p:extLst>
      <p:ext uri="{BB962C8B-B14F-4D97-AF65-F5344CB8AC3E}">
        <p14:creationId xmlns:p14="http://schemas.microsoft.com/office/powerpoint/2010/main" val="1978884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3050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64676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Argue why we think we can train these and generate data that is “unseen”</a:t>
            </a:r>
          </a:p>
          <a:p>
            <a:pPr lvl="0">
              <a:spcBef>
                <a:spcPts val="0"/>
              </a:spcBef>
              <a:buNone/>
            </a:pPr>
            <a:endParaRPr/>
          </a:p>
        </p:txBody>
      </p:sp>
    </p:spTree>
    <p:extLst>
      <p:ext uri="{BB962C8B-B14F-4D97-AF65-F5344CB8AC3E}">
        <p14:creationId xmlns:p14="http://schemas.microsoft.com/office/powerpoint/2010/main" val="1299665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246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Argue why we think we can train these and generate data that is “unseen”</a:t>
            </a:r>
          </a:p>
          <a:p>
            <a:pPr lvl="0">
              <a:spcBef>
                <a:spcPts val="0"/>
              </a:spcBef>
              <a:buNone/>
            </a:pPr>
            <a:endParaRPr/>
          </a:p>
        </p:txBody>
      </p:sp>
    </p:spTree>
    <p:extLst>
      <p:ext uri="{BB962C8B-B14F-4D97-AF65-F5344CB8AC3E}">
        <p14:creationId xmlns:p14="http://schemas.microsoft.com/office/powerpoint/2010/main" val="979459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0"/>
              </a:spcBef>
              <a:buChar char="-"/>
            </a:pPr>
            <a:r>
              <a:rPr lang="en-US" dirty="0" smtClean="0"/>
              <a:t>I</a:t>
            </a:r>
            <a:r>
              <a:rPr lang="en-US" baseline="0" dirty="0" smtClean="0"/>
              <a:t> think we should just say we randomly sample a z and select the SNR. The z corresponds to a particular set of bits, or a modulated wave form, which we fix</a:t>
            </a:r>
          </a:p>
          <a:p>
            <a:pPr marL="457200" lvl="0" indent="-298450" rtl="0">
              <a:spcBef>
                <a:spcPts val="0"/>
              </a:spcBef>
              <a:buChar char="-"/>
            </a:pPr>
            <a:r>
              <a:rPr lang="en-US" baseline="0" dirty="0" smtClean="0"/>
              <a:t>We never mention encoder so just stick with generator</a:t>
            </a:r>
          </a:p>
        </p:txBody>
      </p:sp>
    </p:spTree>
    <p:extLst>
      <p:ext uri="{BB962C8B-B14F-4D97-AF65-F5344CB8AC3E}">
        <p14:creationId xmlns:p14="http://schemas.microsoft.com/office/powerpoint/2010/main" val="1518700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5419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1555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2351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3698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98631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0322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3148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Argue why we think we can train these and generate data that is “unseen”</a:t>
            </a:r>
          </a:p>
          <a:p>
            <a:pPr lvl="0">
              <a:spcBef>
                <a:spcPts val="0"/>
              </a:spcBef>
              <a:buNone/>
            </a:pPr>
            <a:endParaRPr/>
          </a:p>
        </p:txBody>
      </p:sp>
    </p:spTree>
    <p:extLst>
      <p:ext uri="{BB962C8B-B14F-4D97-AF65-F5344CB8AC3E}">
        <p14:creationId xmlns:p14="http://schemas.microsoft.com/office/powerpoint/2010/main" val="942597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8777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7609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Argue why we think we can train these and generate data that is “unseen”</a:t>
            </a:r>
          </a:p>
          <a:p>
            <a:pPr lvl="0">
              <a:spcBef>
                <a:spcPts val="0"/>
              </a:spcBef>
              <a:buNone/>
            </a:pPr>
            <a:endParaRPr/>
          </a:p>
        </p:txBody>
      </p:sp>
    </p:spTree>
    <p:extLst>
      <p:ext uri="{BB962C8B-B14F-4D97-AF65-F5344CB8AC3E}">
        <p14:creationId xmlns:p14="http://schemas.microsoft.com/office/powerpoint/2010/main" val="208113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400"/>
          </a:xfrm>
          <a:prstGeom prst="rect">
            <a:avLst/>
          </a:prstGeom>
        </p:spPr>
        <p:txBody>
          <a:bodyPr wrap="square"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9067800" cy="914400"/>
          </a:xfrm>
        </p:spPr>
        <p:txBody>
          <a:bodyPr>
            <a:normAutofit/>
          </a:bodyPr>
          <a:lstStyle>
            <a:lvl1pPr algn="ctr" defTabSz="914400" rtl="0" eaLnBrk="1" latinLnBrk="0" hangingPunct="1">
              <a:spcBef>
                <a:spcPct val="0"/>
              </a:spcBef>
              <a:buNone/>
              <a:defRPr lang="en-US" sz="3600" kern="1200" dirty="0">
                <a:solidFill>
                  <a:schemeClr val="tx1"/>
                </a:solidFill>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66800"/>
            <a:ext cx="82296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FBC88F-32C4-4BE6-AC59-61C50F30018C}" type="datetime1">
              <a:rPr lang="en-US" smtClean="0"/>
              <a:t>11/6/17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015316" y="6538912"/>
            <a:ext cx="2133600" cy="365125"/>
          </a:xfrm>
        </p:spPr>
        <p:txBody>
          <a:bodyPr/>
          <a:lstStyle/>
          <a:p>
            <a:fld id="{828556F3-C30C-4B1B-B366-0EF17BB283F7}" type="slidenum">
              <a:rPr lang="en-US" smtClean="0"/>
              <a:t>‹#›</a:t>
            </a:fld>
            <a:endParaRPr lang="en-US"/>
          </a:p>
        </p:txBody>
      </p:sp>
    </p:spTree>
    <p:extLst>
      <p:ext uri="{BB962C8B-B14F-4D97-AF65-F5344CB8AC3E}">
        <p14:creationId xmlns:p14="http://schemas.microsoft.com/office/powerpoint/2010/main" val="373700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wrap="square" lIns="91425" tIns="91425" rIns="91425" bIns="91425" anchor="t" anchorCtr="0"/>
          <a:lstStyle>
            <a:lvl1pPr lvl="0">
              <a:spcBef>
                <a:spcPts val="0"/>
              </a:spcBef>
              <a:buSzPct val="100000"/>
              <a:defRPr sz="1867"/>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wrap="square" lIns="91425" tIns="91425" rIns="91425" bIns="91425" anchor="t" anchorCtr="0"/>
          <a:lstStyle>
            <a:lvl1pPr lvl="0">
              <a:spcBef>
                <a:spcPts val="0"/>
              </a:spcBef>
              <a:buSzPct val="100000"/>
              <a:defRPr sz="1867"/>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4" name="Shape 24"/>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600"/>
          </a:xfrm>
          <a:prstGeom prst="rect">
            <a:avLst/>
          </a:prstGeom>
        </p:spPr>
        <p:txBody>
          <a:bodyPr wrap="square" lIns="91425" tIns="91425" rIns="91425" bIns="91425" anchor="b" anchorCtr="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a:endParaRPr/>
          </a:p>
        </p:txBody>
      </p:sp>
      <p:sp>
        <p:nvSpPr>
          <p:cNvPr id="30" name="Shape 30"/>
          <p:cNvSpPr txBox="1">
            <a:spLocks noGrp="1"/>
          </p:cNvSpPr>
          <p:nvPr>
            <p:ph type="body" idx="1"/>
          </p:nvPr>
        </p:nvSpPr>
        <p:spPr>
          <a:xfrm>
            <a:off x="311700" y="1852800"/>
            <a:ext cx="2808000" cy="4239200"/>
          </a:xfrm>
          <a:prstGeom prst="rect">
            <a:avLst/>
          </a:prstGeom>
        </p:spPr>
        <p:txBody>
          <a:bodyPr wrap="square" lIns="91425" tIns="91425" rIns="91425" bIns="91425" anchor="t" anchorCtr="0"/>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31" name="Shape 31"/>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400"/>
          </a:xfrm>
          <a:prstGeom prst="rect">
            <a:avLst/>
          </a:prstGeom>
        </p:spPr>
        <p:txBody>
          <a:bodyPr wrap="square" lIns="91425" tIns="91425" rIns="91425" bIns="91425" anchor="ctr" anchorCtr="0"/>
          <a:lstStyle>
            <a:lvl1pPr lvl="0">
              <a:spcBef>
                <a:spcPts val="0"/>
              </a:spcBef>
              <a:buSzPct val="100000"/>
              <a:defRPr sz="6400"/>
            </a:lvl1pPr>
            <a:lvl2pPr lvl="1">
              <a:spcBef>
                <a:spcPts val="0"/>
              </a:spcBef>
              <a:buSzPct val="100000"/>
              <a:defRPr sz="6400"/>
            </a:lvl2pPr>
            <a:lvl3pPr lvl="2">
              <a:spcBef>
                <a:spcPts val="0"/>
              </a:spcBef>
              <a:buSzPct val="100000"/>
              <a:defRPr sz="6400"/>
            </a:lvl3pPr>
            <a:lvl4pPr lvl="3">
              <a:spcBef>
                <a:spcPts val="0"/>
              </a:spcBef>
              <a:buSzPct val="100000"/>
              <a:defRPr sz="6400"/>
            </a:lvl4pPr>
            <a:lvl5pPr lvl="4">
              <a:spcBef>
                <a:spcPts val="0"/>
              </a:spcBef>
              <a:buSzPct val="100000"/>
              <a:defRPr sz="6400"/>
            </a:lvl5pPr>
            <a:lvl6pPr lvl="5">
              <a:spcBef>
                <a:spcPts val="0"/>
              </a:spcBef>
              <a:buSzPct val="100000"/>
              <a:defRPr sz="6400"/>
            </a:lvl6pPr>
            <a:lvl7pPr lvl="6">
              <a:spcBef>
                <a:spcPts val="0"/>
              </a:spcBef>
              <a:buSzPct val="100000"/>
              <a:defRPr sz="6400"/>
            </a:lvl7pPr>
            <a:lvl8pPr lvl="7">
              <a:spcBef>
                <a:spcPts val="0"/>
              </a:spcBef>
              <a:buSzPct val="100000"/>
              <a:defRPr sz="6400"/>
            </a:lvl8pPr>
            <a:lvl9pPr lvl="8">
              <a:spcBef>
                <a:spcPts val="0"/>
              </a:spcBef>
              <a:buSzPct val="100000"/>
              <a:defRPr sz="6400"/>
            </a:lvl9pPr>
          </a:lstStyle>
          <a:p>
            <a:endParaRPr/>
          </a:p>
        </p:txBody>
      </p:sp>
      <p:sp>
        <p:nvSpPr>
          <p:cNvPr id="34" name="Shape 34"/>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7"/>
            <a:ext cx="4572000" cy="6858000"/>
          </a:xfrm>
          <a:prstGeom prst="rect">
            <a:avLst/>
          </a:prstGeom>
          <a:solidFill>
            <a:schemeClr val="lt2"/>
          </a:solidFill>
          <a:ln>
            <a:noFill/>
          </a:ln>
        </p:spPr>
        <p:txBody>
          <a:bodyPr wrap="square" lIns="121900" tIns="121900" rIns="121900" bIns="121900" anchor="ctr" anchorCtr="0">
            <a:noAutofit/>
          </a:bodyPr>
          <a:lstStyle/>
          <a:p>
            <a:pPr lvl="0">
              <a:spcBef>
                <a:spcPts val="0"/>
              </a:spcBef>
              <a:buNone/>
            </a:pPr>
            <a:endParaRPr sz="1867"/>
          </a:p>
        </p:txBody>
      </p:sp>
      <p:sp>
        <p:nvSpPr>
          <p:cNvPr id="37" name="Shape 37"/>
          <p:cNvSpPr txBox="1">
            <a:spLocks noGrp="1"/>
          </p:cNvSpPr>
          <p:nvPr>
            <p:ph type="title"/>
          </p:nvPr>
        </p:nvSpPr>
        <p:spPr>
          <a:xfrm>
            <a:off x="265500" y="1644233"/>
            <a:ext cx="4045200" cy="1976400"/>
          </a:xfrm>
          <a:prstGeom prst="rect">
            <a:avLst/>
          </a:prstGeom>
        </p:spPr>
        <p:txBody>
          <a:bodyPr wrap="square" lIns="91425" tIns="91425" rIns="91425" bIns="91425" anchor="b" anchorCtr="0"/>
          <a:lstStyle>
            <a:lvl1pPr lvl="0" algn="ctr">
              <a:spcBef>
                <a:spcPts val="0"/>
              </a:spcBef>
              <a:buSzPct val="100000"/>
              <a:defRPr sz="5600"/>
            </a:lvl1pPr>
            <a:lvl2pPr lvl="1" algn="ctr">
              <a:spcBef>
                <a:spcPts val="0"/>
              </a:spcBef>
              <a:buSzPct val="100000"/>
              <a:defRPr sz="5600"/>
            </a:lvl2pPr>
            <a:lvl3pPr lvl="2" algn="ctr">
              <a:spcBef>
                <a:spcPts val="0"/>
              </a:spcBef>
              <a:buSzPct val="100000"/>
              <a:defRPr sz="5600"/>
            </a:lvl3pPr>
            <a:lvl4pPr lvl="3" algn="ctr">
              <a:spcBef>
                <a:spcPts val="0"/>
              </a:spcBef>
              <a:buSzPct val="100000"/>
              <a:defRPr sz="5600"/>
            </a:lvl4pPr>
            <a:lvl5pPr lvl="4" algn="ctr">
              <a:spcBef>
                <a:spcPts val="0"/>
              </a:spcBef>
              <a:buSzPct val="100000"/>
              <a:defRPr sz="5600"/>
            </a:lvl5pPr>
            <a:lvl6pPr lvl="5" algn="ctr">
              <a:spcBef>
                <a:spcPts val="0"/>
              </a:spcBef>
              <a:buSzPct val="100000"/>
              <a:defRPr sz="5600"/>
            </a:lvl6pPr>
            <a:lvl7pPr lvl="6" algn="ctr">
              <a:spcBef>
                <a:spcPts val="0"/>
              </a:spcBef>
              <a:buSzPct val="100000"/>
              <a:defRPr sz="5600"/>
            </a:lvl7pPr>
            <a:lvl8pPr lvl="7" algn="ctr">
              <a:spcBef>
                <a:spcPts val="0"/>
              </a:spcBef>
              <a:buSzPct val="100000"/>
              <a:defRPr sz="5600"/>
            </a:lvl8pPr>
            <a:lvl9pPr lvl="8" algn="ctr">
              <a:spcBef>
                <a:spcPts val="0"/>
              </a:spcBef>
              <a:buSzPct val="100000"/>
              <a:defRPr sz="5600"/>
            </a:lvl9pPr>
          </a:lstStyle>
          <a:p>
            <a:endParaRPr/>
          </a:p>
        </p:txBody>
      </p:sp>
      <p:sp>
        <p:nvSpPr>
          <p:cNvPr id="38" name="Shape 38"/>
          <p:cNvSpPr txBox="1">
            <a:spLocks noGrp="1"/>
          </p:cNvSpPr>
          <p:nvPr>
            <p:ph type="subTitle" idx="1"/>
          </p:nvPr>
        </p:nvSpPr>
        <p:spPr>
          <a:xfrm>
            <a:off x="265500" y="3737433"/>
            <a:ext cx="4045200" cy="16468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39" name="Shape 39"/>
          <p:cNvSpPr txBox="1">
            <a:spLocks noGrp="1"/>
          </p:cNvSpPr>
          <p:nvPr>
            <p:ph type="body" idx="2"/>
          </p:nvPr>
        </p:nvSpPr>
        <p:spPr>
          <a:xfrm>
            <a:off x="4939500" y="965433"/>
            <a:ext cx="3837000" cy="49268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8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000"/>
          </a:xfrm>
          <a:prstGeom prst="rect">
            <a:avLst/>
          </a:prstGeom>
        </p:spPr>
        <p:txBody>
          <a:bodyPr wrap="square" lIns="91425" tIns="91425" rIns="91425" bIns="91425" anchor="b" anchorCtr="0"/>
          <a:lstStyle>
            <a:lvl1pPr lvl="0" algn="ctr">
              <a:spcBef>
                <a:spcPts val="0"/>
              </a:spcBef>
              <a:buSzPct val="100000"/>
              <a:defRPr sz="16000"/>
            </a:lvl1pPr>
            <a:lvl2pPr lvl="1" algn="ctr">
              <a:spcBef>
                <a:spcPts val="0"/>
              </a:spcBef>
              <a:buSzPct val="100000"/>
              <a:defRPr sz="16000"/>
            </a:lvl2pPr>
            <a:lvl3pPr lvl="2" algn="ctr">
              <a:spcBef>
                <a:spcPts val="0"/>
              </a:spcBef>
              <a:buSzPct val="100000"/>
              <a:defRPr sz="16000"/>
            </a:lvl3pPr>
            <a:lvl4pPr lvl="3" algn="ctr">
              <a:spcBef>
                <a:spcPts val="0"/>
              </a:spcBef>
              <a:buSzPct val="100000"/>
              <a:defRPr sz="16000"/>
            </a:lvl4pPr>
            <a:lvl5pPr lvl="4" algn="ctr">
              <a:spcBef>
                <a:spcPts val="0"/>
              </a:spcBef>
              <a:buSzPct val="100000"/>
              <a:defRPr sz="16000"/>
            </a:lvl5pPr>
            <a:lvl6pPr lvl="5" algn="ctr">
              <a:spcBef>
                <a:spcPts val="0"/>
              </a:spcBef>
              <a:buSzPct val="100000"/>
              <a:defRPr sz="16000"/>
            </a:lvl6pPr>
            <a:lvl7pPr lvl="6" algn="ctr">
              <a:spcBef>
                <a:spcPts val="0"/>
              </a:spcBef>
              <a:buSzPct val="100000"/>
              <a:defRPr sz="16000"/>
            </a:lvl7pPr>
            <a:lvl8pPr lvl="7" algn="ctr">
              <a:spcBef>
                <a:spcPts val="0"/>
              </a:spcBef>
              <a:buSzPct val="100000"/>
              <a:defRPr sz="16000"/>
            </a:lvl8pPr>
            <a:lvl9pPr lvl="8" algn="ctr">
              <a:spcBef>
                <a:spcPts val="0"/>
              </a:spcBef>
              <a:buSzPct val="100000"/>
              <a:defRPr sz="16000"/>
            </a:lvl9pPr>
          </a:lstStyle>
          <a:p>
            <a:endParaRPr/>
          </a:p>
        </p:txBody>
      </p:sp>
      <p:sp>
        <p:nvSpPr>
          <p:cNvPr id="46" name="Shape 46"/>
          <p:cNvSpPr txBox="1">
            <a:spLocks noGrp="1"/>
          </p:cNvSpPr>
          <p:nvPr>
            <p:ph type="body" idx="1"/>
          </p:nvPr>
        </p:nvSpPr>
        <p:spPr>
          <a:xfrm>
            <a:off x="311700" y="4202967"/>
            <a:ext cx="8520600" cy="17344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8" y="6217623"/>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6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8" y="6217623"/>
            <a:ext cx="5487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333" smtClean="0">
                <a:solidFill>
                  <a:schemeClr val="dk2"/>
                </a:solidFill>
              </a:rPr>
              <a:pPr algn="r"/>
              <a:t>‹#›</a:t>
            </a:fld>
            <a:endParaRPr lang="en" sz="1333">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gif"/><Relationship Id="rId4" Type="http://schemas.openxmlformats.org/officeDocument/2006/relationships/image" Target="../media/image14.gi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gif"/><Relationship Id="rId5" Type="http://schemas.openxmlformats.org/officeDocument/2006/relationships/image" Target="../media/image17.gi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322" y="542364"/>
            <a:ext cx="8229600" cy="2135339"/>
          </a:xfrm>
        </p:spPr>
        <p:txBody>
          <a:bodyPr>
            <a:noAutofit/>
          </a:bodyPr>
          <a:lstStyle/>
          <a:p>
            <a:pPr>
              <a:spcBef>
                <a:spcPts val="5000"/>
              </a:spcBef>
              <a:spcAft>
                <a:spcPts val="5000"/>
              </a:spcAft>
            </a:pPr>
            <a:r>
              <a:rPr lang="en-US" dirty="0"/>
              <a:t>Deep Learning Inference</a:t>
            </a:r>
            <a:br>
              <a:rPr lang="en-US" dirty="0"/>
            </a:br>
            <a:r>
              <a:rPr lang="en-US" dirty="0" smtClean="0"/>
              <a:t>for</a:t>
            </a:r>
            <a:r>
              <a:rPr lang="en-US" dirty="0"/>
              <a:t/>
            </a:r>
            <a:br>
              <a:rPr lang="en-US" dirty="0"/>
            </a:br>
            <a:r>
              <a:rPr lang="en-US" dirty="0"/>
              <a:t>Next-generation Wireless Networking</a:t>
            </a:r>
            <a:r>
              <a:rPr lang="en-US" sz="4000" dirty="0" smtClean="0"/>
              <a:t/>
            </a:r>
            <a:br>
              <a:rPr lang="en-US" sz="4000" dirty="0" smtClean="0"/>
            </a:br>
            <a:r>
              <a:rPr lang="en-US" sz="4000" dirty="0" smtClean="0"/>
              <a:t/>
            </a:r>
            <a:br>
              <a:rPr lang="en-US" sz="4000" dirty="0" smtClean="0"/>
            </a:br>
            <a:r>
              <a:rPr lang="en-US" sz="3200" dirty="0" smtClean="0"/>
              <a:t>Project </a:t>
            </a:r>
            <a:r>
              <a:rPr lang="en-US" sz="3200" dirty="0"/>
              <a:t>Update </a:t>
            </a:r>
            <a:r>
              <a:rPr lang="en-US" sz="3200" dirty="0" smtClean="0"/>
              <a:t>#12 with </a:t>
            </a:r>
            <a:r>
              <a:rPr lang="en-US" sz="3200" dirty="0"/>
              <a:t>Intel Labs</a:t>
            </a:r>
            <a:r>
              <a:rPr lang="en-US" sz="4000"/>
              <a:t/>
            </a:r>
            <a:br>
              <a:rPr lang="en-US" sz="4000"/>
            </a:br>
            <a:r>
              <a:rPr lang="en-US" sz="2800" smtClean="0"/>
              <a:t>November 6, </a:t>
            </a:r>
            <a:r>
              <a:rPr lang="en-US" sz="2800" dirty="0" smtClean="0"/>
              <a:t>2017</a:t>
            </a:r>
            <a:r>
              <a:rPr lang="en-US" sz="2800" dirty="0"/>
              <a:t/>
            </a:r>
            <a:br>
              <a:rPr lang="en-US" sz="2800" dirty="0"/>
            </a:br>
            <a:r>
              <a:rPr lang="en-US" sz="2800" dirty="0">
                <a:solidFill>
                  <a:schemeClr val="bg1"/>
                </a:solidFill>
              </a:rPr>
              <a:t>(Version </a:t>
            </a:r>
            <a:r>
              <a:rPr lang="en-US" sz="2800" dirty="0" smtClean="0">
                <a:solidFill>
                  <a:schemeClr val="bg1"/>
                </a:solidFill>
              </a:rPr>
              <a:t>1.1 </a:t>
            </a:r>
            <a:r>
              <a:rPr lang="en-US" sz="2800" dirty="0">
                <a:solidFill>
                  <a:schemeClr val="bg1"/>
                </a:solidFill>
              </a:rPr>
              <a:t>Updated </a:t>
            </a:r>
            <a:fld id="{8CA60B90-888C-4881-91F7-2851569C9A42}" type="datetime1">
              <a:rPr lang="en-US" sz="2800" smtClean="0">
                <a:solidFill>
                  <a:schemeClr val="bg1"/>
                </a:solidFill>
              </a:rPr>
              <a:t>11/6/17</a:t>
            </a:fld>
            <a:r>
              <a:rPr lang="en-US" sz="3200" dirty="0" smtClean="0">
                <a:solidFill>
                  <a:schemeClr val="bg1"/>
                </a:solidFill>
              </a:rPr>
              <a:t>)</a:t>
            </a:r>
            <a:r>
              <a:rPr lang="en-US" sz="3200" dirty="0">
                <a:solidFill>
                  <a:schemeClr val="bg1"/>
                </a:solidFill>
              </a:rPr>
              <a:t/>
            </a:r>
            <a:br>
              <a:rPr lang="en-US" sz="3200" dirty="0">
                <a:solidFill>
                  <a:schemeClr val="bg1"/>
                </a:solidFill>
              </a:rPr>
            </a:br>
            <a:r>
              <a:rPr lang="en-US" sz="2800" dirty="0"/>
              <a:t/>
            </a:r>
            <a:br>
              <a:rPr lang="en-US" sz="2800" dirty="0"/>
            </a:br>
            <a:r>
              <a:rPr lang="en-US" sz="2800" dirty="0" smtClean="0"/>
              <a:t>HT Kung</a:t>
            </a:r>
            <a:br>
              <a:rPr lang="en-US" sz="2800" dirty="0" smtClean="0"/>
            </a:br>
            <a:r>
              <a:rPr lang="en-US" sz="2800" dirty="0" smtClean="0"/>
              <a:t>Harvard University</a:t>
            </a:r>
            <a:endParaRPr lang="en-US" sz="3600" dirty="0"/>
          </a:p>
        </p:txBody>
      </p:sp>
      <p:sp>
        <p:nvSpPr>
          <p:cNvPr id="6" name="TextBox 5"/>
          <p:cNvSpPr txBox="1"/>
          <p:nvPr/>
        </p:nvSpPr>
        <p:spPr>
          <a:xfrm>
            <a:off x="116563" y="6182380"/>
            <a:ext cx="890711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PRE-PUBLICATION RESULTS: </a:t>
            </a: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NOT </a:t>
            </a:r>
            <a:r>
              <a:rPr kumimoji="0" lang="en-US" sz="2800" b="0" i="0" u="none" strike="noStrike" kern="1200" cap="none" spc="0" normalizeH="0" baseline="0" noProof="0" dirty="0">
                <a:ln>
                  <a:noFill/>
                </a:ln>
                <a:solidFill>
                  <a:prstClr val="black"/>
                </a:solidFill>
                <a:effectLst/>
                <a:uLnTx/>
                <a:uFillTx/>
                <a:latin typeface="Calibri"/>
                <a:ea typeface="+mn-ea"/>
                <a:cs typeface="+mn-cs"/>
              </a:rPr>
              <a:t>FOR PUBLIC DISTRIBUTION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556F3-C30C-4B1B-B366-0EF17BB283F7}"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48506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271603" y="172784"/>
            <a:ext cx="8455937" cy="763600"/>
          </a:xfrm>
          <a:prstGeom prst="rect">
            <a:avLst/>
          </a:prstGeom>
        </p:spPr>
        <p:txBody>
          <a:bodyPr wrap="square" lIns="121900" tIns="121900" rIns="121900" bIns="121900" anchor="t" anchorCtr="0">
            <a:noAutofit/>
          </a:bodyPr>
          <a:lstStyle/>
          <a:p>
            <a:pPr>
              <a:lnSpc>
                <a:spcPct val="115000"/>
              </a:lnSpc>
              <a:spcAft>
                <a:spcPts val="2133"/>
              </a:spcAft>
            </a:pPr>
            <a:r>
              <a:rPr lang="en" sz="2400"/>
              <a:t>Performance of Our Real and Complex Valued Classifiers Against the Baseline </a:t>
            </a:r>
            <a:r>
              <a:rPr lang="en" sz="2400" dirty="0" err="1"/>
              <a:t>RadioML</a:t>
            </a:r>
            <a:r>
              <a:rPr lang="en" sz="2400" dirty="0"/>
              <a:t> Classifier</a:t>
            </a:r>
            <a:br>
              <a:rPr lang="en" sz="2400" dirty="0"/>
            </a:br>
            <a:endParaRPr lang="en" sz="2400" dirty="0"/>
          </a:p>
        </p:txBody>
      </p:sp>
      <p:grpSp>
        <p:nvGrpSpPr>
          <p:cNvPr id="143" name="Shape 143"/>
          <p:cNvGrpSpPr/>
          <p:nvPr/>
        </p:nvGrpSpPr>
        <p:grpSpPr>
          <a:xfrm>
            <a:off x="89853" y="1973656"/>
            <a:ext cx="5183694" cy="3887777"/>
            <a:chOff x="227875" y="1043250"/>
            <a:chExt cx="4995525" cy="3746650"/>
          </a:xfrm>
        </p:grpSpPr>
        <p:pic>
          <p:nvPicPr>
            <p:cNvPr id="144" name="Shape 144"/>
            <p:cNvPicPr preferRelativeResize="0"/>
            <p:nvPr/>
          </p:nvPicPr>
          <p:blipFill>
            <a:blip r:embed="rId3">
              <a:alphaModFix/>
            </a:blip>
            <a:stretch>
              <a:fillRect/>
            </a:stretch>
          </p:blipFill>
          <p:spPr>
            <a:xfrm>
              <a:off x="227875" y="1043250"/>
              <a:ext cx="4995525" cy="3746650"/>
            </a:xfrm>
            <a:prstGeom prst="rect">
              <a:avLst/>
            </a:prstGeom>
            <a:noFill/>
            <a:ln>
              <a:noFill/>
            </a:ln>
          </p:spPr>
        </p:pic>
        <p:sp>
          <p:nvSpPr>
            <p:cNvPr id="145" name="Shape 145"/>
            <p:cNvSpPr txBox="1"/>
            <p:nvPr/>
          </p:nvSpPr>
          <p:spPr>
            <a:xfrm>
              <a:off x="3400600" y="3900250"/>
              <a:ext cx="690000" cy="405000"/>
            </a:xfrm>
            <a:prstGeom prst="rect">
              <a:avLst/>
            </a:prstGeom>
            <a:noFill/>
            <a:ln>
              <a:noFill/>
            </a:ln>
          </p:spPr>
          <p:txBody>
            <a:bodyPr wrap="square" lIns="121900" tIns="121900" rIns="121900" bIns="121900" anchor="t" anchorCtr="0">
              <a:noAutofit/>
            </a:bodyPr>
            <a:lstStyle/>
            <a:p>
              <a:r>
                <a:rPr lang="en" sz="1067"/>
                <a:t>-</a:t>
              </a:r>
            </a:p>
          </p:txBody>
        </p:sp>
      </p:grpSp>
      <p:sp>
        <p:nvSpPr>
          <p:cNvPr id="146" name="Shape 146"/>
          <p:cNvSpPr txBox="1">
            <a:spLocks noGrp="1"/>
          </p:cNvSpPr>
          <p:nvPr>
            <p:ph type="body" idx="1"/>
          </p:nvPr>
        </p:nvSpPr>
        <p:spPr>
          <a:xfrm>
            <a:off x="5002767" y="1536633"/>
            <a:ext cx="4023538" cy="4904400"/>
          </a:xfrm>
          <a:prstGeom prst="rect">
            <a:avLst/>
          </a:prstGeom>
        </p:spPr>
        <p:txBody>
          <a:bodyPr wrap="square" lIns="121900" tIns="121900" rIns="121900" bIns="121900" anchor="t" anchorCtr="0">
            <a:noAutofit/>
          </a:bodyPr>
          <a:lstStyle/>
          <a:p>
            <a:pPr marL="609585" indent="-431789">
              <a:spcAft>
                <a:spcPts val="0"/>
              </a:spcAft>
              <a:buClr>
                <a:srgbClr val="000000"/>
              </a:buClr>
            </a:pPr>
            <a:r>
              <a:rPr lang="en" sz="1600" dirty="0">
                <a:solidFill>
                  <a:srgbClr val="000000"/>
                </a:solidFill>
              </a:rPr>
              <a:t>We compare the following 3 networks: </a:t>
            </a:r>
          </a:p>
          <a:p>
            <a:pPr marL="1219170" lvl="1" indent="-423323">
              <a:spcAft>
                <a:spcPts val="0"/>
              </a:spcAft>
              <a:buClr>
                <a:srgbClr val="000000"/>
              </a:buClr>
            </a:pPr>
            <a:r>
              <a:rPr lang="en" sz="1600" dirty="0">
                <a:solidFill>
                  <a:srgbClr val="000000"/>
                </a:solidFill>
              </a:rPr>
              <a:t>The “VTCNN2” is the baseline CNN implementation </a:t>
            </a:r>
          </a:p>
          <a:p>
            <a:pPr marL="1219170" lvl="1" indent="-423323">
              <a:spcAft>
                <a:spcPts val="0"/>
              </a:spcAft>
              <a:buClr>
                <a:srgbClr val="000000"/>
              </a:buClr>
            </a:pPr>
            <a:r>
              <a:rPr lang="en" sz="1600" dirty="0">
                <a:solidFill>
                  <a:srgbClr val="000000"/>
                </a:solidFill>
              </a:rPr>
              <a:t>Our “Real-Valued Network” which is larger and carefully tuned</a:t>
            </a:r>
          </a:p>
          <a:p>
            <a:pPr marL="1219170" lvl="1" indent="-423323">
              <a:spcAft>
                <a:spcPts val="0"/>
              </a:spcAft>
              <a:buClr>
                <a:srgbClr val="000000"/>
              </a:buClr>
            </a:pPr>
            <a:r>
              <a:rPr lang="en" sz="1600" dirty="0">
                <a:solidFill>
                  <a:srgbClr val="000000"/>
                </a:solidFill>
              </a:rPr>
              <a:t>Our “Complex-Valued Network” which has only 2 convolutional layers and 2 fully connected layers</a:t>
            </a:r>
          </a:p>
          <a:p>
            <a:pPr marL="609585" indent="-431789">
              <a:spcAft>
                <a:spcPts val="0"/>
              </a:spcAft>
              <a:buClr>
                <a:srgbClr val="000000"/>
              </a:buClr>
            </a:pPr>
            <a:r>
              <a:rPr lang="en" sz="1600" dirty="0">
                <a:solidFill>
                  <a:srgbClr val="000000"/>
                </a:solidFill>
              </a:rPr>
              <a:t>Our Complex-Valued Network (green) provides an improvement of roughly 10% over the tuned, Real-Valued Network (orange) and by 50% over the baseline model (Blue)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pSp>
        <p:nvGrpSpPr>
          <p:cNvPr id="151" name="Shape 151"/>
          <p:cNvGrpSpPr/>
          <p:nvPr/>
        </p:nvGrpSpPr>
        <p:grpSpPr>
          <a:xfrm>
            <a:off x="4757254" y="1495870"/>
            <a:ext cx="4521227" cy="3926547"/>
            <a:chOff x="4238594" y="1044416"/>
            <a:chExt cx="4662931" cy="3497196"/>
          </a:xfrm>
        </p:grpSpPr>
        <p:pic>
          <p:nvPicPr>
            <p:cNvPr id="152" name="Shape 152"/>
            <p:cNvPicPr preferRelativeResize="0"/>
            <p:nvPr/>
          </p:nvPicPr>
          <p:blipFill>
            <a:blip r:embed="rId3">
              <a:alphaModFix/>
            </a:blip>
            <a:stretch>
              <a:fillRect/>
            </a:stretch>
          </p:blipFill>
          <p:spPr>
            <a:xfrm>
              <a:off x="4238594" y="1044416"/>
              <a:ext cx="4662931" cy="3497196"/>
            </a:xfrm>
            <a:prstGeom prst="rect">
              <a:avLst/>
            </a:prstGeom>
            <a:noFill/>
            <a:ln>
              <a:noFill/>
            </a:ln>
          </p:spPr>
        </p:pic>
        <p:sp>
          <p:nvSpPr>
            <p:cNvPr id="153" name="Shape 153"/>
            <p:cNvSpPr/>
            <p:nvPr/>
          </p:nvSpPr>
          <p:spPr>
            <a:xfrm>
              <a:off x="5905125" y="1283875"/>
              <a:ext cx="896400" cy="147000"/>
            </a:xfrm>
            <a:prstGeom prst="rect">
              <a:avLst/>
            </a:prstGeom>
            <a:solidFill>
              <a:srgbClr val="FFFFFF"/>
            </a:solidFill>
            <a:ln>
              <a:noFill/>
            </a:ln>
          </p:spPr>
          <p:txBody>
            <a:bodyPr wrap="square" lIns="121900" tIns="121900" rIns="121900" bIns="121900" anchor="ctr" anchorCtr="0">
              <a:noAutofit/>
            </a:bodyPr>
            <a:lstStyle/>
            <a:p>
              <a:endParaRPr sz="1867"/>
            </a:p>
          </p:txBody>
        </p:sp>
      </p:grpSp>
      <p:grpSp>
        <p:nvGrpSpPr>
          <p:cNvPr id="154" name="Shape 154"/>
          <p:cNvGrpSpPr/>
          <p:nvPr/>
        </p:nvGrpSpPr>
        <p:grpSpPr>
          <a:xfrm>
            <a:off x="-125552" y="1443930"/>
            <a:ext cx="5045732" cy="3978487"/>
            <a:chOff x="1" y="975562"/>
            <a:chExt cx="4662931" cy="3497196"/>
          </a:xfrm>
        </p:grpSpPr>
        <p:pic>
          <p:nvPicPr>
            <p:cNvPr id="155" name="Shape 155"/>
            <p:cNvPicPr preferRelativeResize="0"/>
            <p:nvPr/>
          </p:nvPicPr>
          <p:blipFill>
            <a:blip r:embed="rId4">
              <a:alphaModFix/>
            </a:blip>
            <a:stretch>
              <a:fillRect/>
            </a:stretch>
          </p:blipFill>
          <p:spPr>
            <a:xfrm>
              <a:off x="1" y="975562"/>
              <a:ext cx="4662931" cy="3497196"/>
            </a:xfrm>
            <a:prstGeom prst="rect">
              <a:avLst/>
            </a:prstGeom>
            <a:noFill/>
            <a:ln>
              <a:noFill/>
            </a:ln>
          </p:spPr>
        </p:pic>
        <p:sp>
          <p:nvSpPr>
            <p:cNvPr id="156" name="Shape 156"/>
            <p:cNvSpPr/>
            <p:nvPr/>
          </p:nvSpPr>
          <p:spPr>
            <a:xfrm>
              <a:off x="1797725" y="1208475"/>
              <a:ext cx="649200" cy="147000"/>
            </a:xfrm>
            <a:prstGeom prst="rect">
              <a:avLst/>
            </a:prstGeom>
            <a:solidFill>
              <a:srgbClr val="FFFFFF"/>
            </a:solidFill>
            <a:ln>
              <a:noFill/>
            </a:ln>
          </p:spPr>
          <p:txBody>
            <a:bodyPr wrap="square" lIns="121900" tIns="121900" rIns="121900" bIns="121900" anchor="ctr" anchorCtr="0">
              <a:noAutofit/>
            </a:bodyPr>
            <a:lstStyle/>
            <a:p>
              <a:endParaRPr sz="1867"/>
            </a:p>
          </p:txBody>
        </p:sp>
      </p:grpSp>
      <p:sp>
        <p:nvSpPr>
          <p:cNvPr id="157" name="Shape 157"/>
          <p:cNvSpPr txBox="1">
            <a:spLocks noGrp="1"/>
          </p:cNvSpPr>
          <p:nvPr>
            <p:ph type="title"/>
          </p:nvPr>
        </p:nvSpPr>
        <p:spPr>
          <a:xfrm>
            <a:off x="181055" y="74674"/>
            <a:ext cx="8827143" cy="1057649"/>
          </a:xfrm>
          <a:prstGeom prst="rect">
            <a:avLst/>
          </a:prstGeom>
        </p:spPr>
        <p:txBody>
          <a:bodyPr wrap="square" lIns="121900" tIns="121900" rIns="121900" bIns="121900" anchor="t" anchorCtr="0">
            <a:noAutofit/>
          </a:bodyPr>
          <a:lstStyle/>
          <a:p>
            <a:r>
              <a:rPr lang="en" sz="3200" dirty="0"/>
              <a:t>Captured Phase Information of Complex Convolution for Distinguishing 8PSK vs QPSK</a:t>
            </a:r>
          </a:p>
        </p:txBody>
      </p:sp>
      <p:sp>
        <p:nvSpPr>
          <p:cNvPr id="159" name="Shape 159"/>
          <p:cNvSpPr/>
          <p:nvPr/>
        </p:nvSpPr>
        <p:spPr>
          <a:xfrm>
            <a:off x="5437630" y="1942570"/>
            <a:ext cx="2726157" cy="318642"/>
          </a:xfrm>
          <a:prstGeom prst="rect">
            <a:avLst/>
          </a:prstGeom>
          <a:noFill/>
          <a:ln w="28575" cap="flat" cmpd="sng">
            <a:solidFill>
              <a:srgbClr val="FFFFFF"/>
            </a:solidFill>
            <a:prstDash val="solid"/>
            <a:round/>
            <a:headEnd type="none" w="med" len="med"/>
            <a:tailEnd type="none" w="med" len="med"/>
          </a:ln>
        </p:spPr>
        <p:txBody>
          <a:bodyPr wrap="square" lIns="121900" tIns="121900" rIns="121900" bIns="121900" anchor="ctr" anchorCtr="0">
            <a:noAutofit/>
          </a:bodyPr>
          <a:lstStyle/>
          <a:p>
            <a:endParaRPr sz="1867"/>
          </a:p>
        </p:txBody>
      </p:sp>
      <p:sp>
        <p:nvSpPr>
          <p:cNvPr id="160" name="Shape 160"/>
          <p:cNvSpPr txBox="1"/>
          <p:nvPr/>
        </p:nvSpPr>
        <p:spPr>
          <a:xfrm>
            <a:off x="4479041" y="1987258"/>
            <a:ext cx="937226" cy="318642"/>
          </a:xfrm>
          <a:prstGeom prst="rect">
            <a:avLst/>
          </a:prstGeom>
          <a:noFill/>
          <a:ln>
            <a:noFill/>
          </a:ln>
        </p:spPr>
        <p:txBody>
          <a:bodyPr wrap="square" lIns="121900" tIns="121900" rIns="121900" bIns="121900" anchor="t" anchorCtr="0">
            <a:noAutofit/>
          </a:bodyPr>
          <a:lstStyle/>
          <a:p>
            <a:r>
              <a:rPr lang="en" sz="1867"/>
              <a:t>8-PSK</a:t>
            </a:r>
          </a:p>
        </p:txBody>
      </p:sp>
      <p:sp>
        <p:nvSpPr>
          <p:cNvPr id="162" name="Shape 162"/>
          <p:cNvSpPr txBox="1"/>
          <p:nvPr/>
        </p:nvSpPr>
        <p:spPr>
          <a:xfrm>
            <a:off x="7216082" y="1519805"/>
            <a:ext cx="937226" cy="318642"/>
          </a:xfrm>
          <a:prstGeom prst="rect">
            <a:avLst/>
          </a:prstGeom>
          <a:noFill/>
          <a:ln>
            <a:noFill/>
          </a:ln>
        </p:spPr>
        <p:txBody>
          <a:bodyPr wrap="square" lIns="121900" tIns="121900" rIns="121900" bIns="121900" anchor="t" anchorCtr="0">
            <a:noAutofit/>
          </a:bodyPr>
          <a:lstStyle/>
          <a:p>
            <a:r>
              <a:rPr lang="en" sz="1867"/>
              <a:t>QPSK</a:t>
            </a:r>
          </a:p>
        </p:txBody>
      </p:sp>
      <p:sp>
        <p:nvSpPr>
          <p:cNvPr id="164" name="Shape 164"/>
          <p:cNvSpPr txBox="1"/>
          <p:nvPr/>
        </p:nvSpPr>
        <p:spPr>
          <a:xfrm>
            <a:off x="325905" y="5440966"/>
            <a:ext cx="3946412" cy="916180"/>
          </a:xfrm>
          <a:prstGeom prst="rect">
            <a:avLst/>
          </a:prstGeom>
          <a:noFill/>
          <a:ln>
            <a:noFill/>
          </a:ln>
        </p:spPr>
        <p:txBody>
          <a:bodyPr wrap="square" lIns="121900" tIns="121900" rIns="121900" bIns="121900" anchor="t" anchorCtr="0">
            <a:noAutofit/>
          </a:bodyPr>
          <a:lstStyle/>
          <a:p>
            <a:r>
              <a:rPr lang="en" sz="1867"/>
              <a:t>For the real-valued network, it almost always predicts that 8-PSK (phase shift keying with 8 constellation points) is QPSK</a:t>
            </a:r>
          </a:p>
        </p:txBody>
      </p:sp>
      <p:sp>
        <p:nvSpPr>
          <p:cNvPr id="165" name="Shape 165"/>
          <p:cNvSpPr txBox="1"/>
          <p:nvPr/>
        </p:nvSpPr>
        <p:spPr>
          <a:xfrm>
            <a:off x="5126405" y="5568752"/>
            <a:ext cx="3946412" cy="916180"/>
          </a:xfrm>
          <a:prstGeom prst="rect">
            <a:avLst/>
          </a:prstGeom>
          <a:noFill/>
          <a:ln>
            <a:noFill/>
          </a:ln>
        </p:spPr>
        <p:txBody>
          <a:bodyPr wrap="square" lIns="121900" tIns="121900" rIns="121900" bIns="121900" anchor="t" anchorCtr="0">
            <a:noAutofit/>
          </a:bodyPr>
          <a:lstStyle/>
          <a:p>
            <a:r>
              <a:rPr lang="en" sz="1867" dirty="0"/>
              <a:t>The complex-valued network, it correctly predicts 8-PSK, improving by a factors of &gt; 2x. </a:t>
            </a:r>
          </a:p>
        </p:txBody>
      </p:sp>
      <p:sp>
        <p:nvSpPr>
          <p:cNvPr id="167" name="Shape 167"/>
          <p:cNvSpPr/>
          <p:nvPr/>
        </p:nvSpPr>
        <p:spPr>
          <a:xfrm>
            <a:off x="7591786" y="1949973"/>
            <a:ext cx="318226" cy="3073583"/>
          </a:xfrm>
          <a:prstGeom prst="rect">
            <a:avLst/>
          </a:prstGeom>
          <a:noFill/>
          <a:ln w="28575" cap="flat" cmpd="sng">
            <a:solidFill>
              <a:srgbClr val="FFFFFF"/>
            </a:solidFill>
            <a:prstDash val="solid"/>
            <a:round/>
            <a:headEnd type="none" w="med" len="med"/>
            <a:tailEnd type="none" w="med" len="med"/>
          </a:ln>
        </p:spPr>
        <p:txBody>
          <a:bodyPr wrap="square" lIns="121900" tIns="121900" rIns="121900" bIns="121900" anchor="ctr" anchorCtr="0">
            <a:noAutofit/>
          </a:bodyPr>
          <a:lstStyle/>
          <a:p>
            <a:endParaRPr sz="1867">
              <a:solidFill>
                <a:srgbClr val="6AA84F"/>
              </a:solidFill>
            </a:endParaRPr>
          </a:p>
        </p:txBody>
      </p:sp>
      <p:sp>
        <p:nvSpPr>
          <p:cNvPr id="168" name="Shape 168"/>
          <p:cNvSpPr txBox="1"/>
          <p:nvPr/>
        </p:nvSpPr>
        <p:spPr>
          <a:xfrm>
            <a:off x="871279" y="1507413"/>
            <a:ext cx="1418637" cy="268454"/>
          </a:xfrm>
          <a:prstGeom prst="rect">
            <a:avLst/>
          </a:prstGeom>
          <a:noFill/>
          <a:ln>
            <a:noFill/>
          </a:ln>
        </p:spPr>
        <p:txBody>
          <a:bodyPr wrap="square" lIns="121900" tIns="121900" rIns="121900" bIns="121900" anchor="t" anchorCtr="0">
            <a:noAutofit/>
          </a:bodyPr>
          <a:lstStyle/>
          <a:p>
            <a:endParaRPr sz="1867"/>
          </a:p>
        </p:txBody>
      </p:sp>
      <p:sp>
        <p:nvSpPr>
          <p:cNvPr id="169" name="Shape 169"/>
          <p:cNvSpPr txBox="1"/>
          <p:nvPr/>
        </p:nvSpPr>
        <p:spPr>
          <a:xfrm>
            <a:off x="6448324" y="1470625"/>
            <a:ext cx="1302575" cy="318642"/>
          </a:xfrm>
          <a:prstGeom prst="rect">
            <a:avLst/>
          </a:prstGeom>
          <a:noFill/>
          <a:ln>
            <a:noFill/>
          </a:ln>
        </p:spPr>
        <p:txBody>
          <a:bodyPr wrap="square" lIns="121900" tIns="121900" rIns="121900" bIns="121900" anchor="t" anchorCtr="0">
            <a:noAutofit/>
          </a:bodyPr>
          <a:lstStyle/>
          <a:p>
            <a:endParaRPr sz="1867"/>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90" y="1416409"/>
            <a:ext cx="5043431" cy="378257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2317" y="1416409"/>
            <a:ext cx="5043431" cy="3782573"/>
          </a:xfrm>
          <a:prstGeom prst="rect">
            <a:avLst/>
          </a:prstGeom>
        </p:spPr>
      </p:pic>
      <p:sp>
        <p:nvSpPr>
          <p:cNvPr id="157" name="Shape 157"/>
          <p:cNvSpPr txBox="1">
            <a:spLocks noGrp="1"/>
          </p:cNvSpPr>
          <p:nvPr>
            <p:ph type="title"/>
          </p:nvPr>
        </p:nvSpPr>
        <p:spPr>
          <a:xfrm>
            <a:off x="181055" y="74674"/>
            <a:ext cx="8827143" cy="1057649"/>
          </a:xfrm>
          <a:prstGeom prst="rect">
            <a:avLst/>
          </a:prstGeom>
        </p:spPr>
        <p:txBody>
          <a:bodyPr wrap="square" lIns="121900" tIns="121900" rIns="121900" bIns="121900" anchor="t" anchorCtr="0">
            <a:noAutofit/>
          </a:bodyPr>
          <a:lstStyle/>
          <a:p>
            <a:r>
              <a:rPr lang="en" sz="3200" dirty="0"/>
              <a:t>Captured Phase Information of Complex Convolution for Distinguishing 8PSK vs QPSK</a:t>
            </a:r>
          </a:p>
        </p:txBody>
      </p:sp>
      <p:sp>
        <p:nvSpPr>
          <p:cNvPr id="160" name="Shape 160"/>
          <p:cNvSpPr txBox="1"/>
          <p:nvPr/>
        </p:nvSpPr>
        <p:spPr>
          <a:xfrm>
            <a:off x="4363384" y="1800488"/>
            <a:ext cx="937226" cy="318642"/>
          </a:xfrm>
          <a:prstGeom prst="rect">
            <a:avLst/>
          </a:prstGeom>
          <a:noFill/>
          <a:ln>
            <a:noFill/>
          </a:ln>
        </p:spPr>
        <p:txBody>
          <a:bodyPr wrap="square" lIns="121900" tIns="121900" rIns="121900" bIns="121900" anchor="t" anchorCtr="0">
            <a:noAutofit/>
          </a:bodyPr>
          <a:lstStyle/>
          <a:p>
            <a:r>
              <a:rPr lang="en" sz="1200" b="1" dirty="0"/>
              <a:t>8-PSK</a:t>
            </a:r>
          </a:p>
        </p:txBody>
      </p:sp>
      <p:sp>
        <p:nvSpPr>
          <p:cNvPr id="162" name="Shape 162"/>
          <p:cNvSpPr txBox="1"/>
          <p:nvPr/>
        </p:nvSpPr>
        <p:spPr>
          <a:xfrm>
            <a:off x="7307648" y="1481846"/>
            <a:ext cx="999007" cy="318642"/>
          </a:xfrm>
          <a:prstGeom prst="rect">
            <a:avLst/>
          </a:prstGeom>
          <a:noFill/>
          <a:ln>
            <a:noFill/>
          </a:ln>
        </p:spPr>
        <p:txBody>
          <a:bodyPr wrap="square" lIns="121900" tIns="121900" rIns="121900" bIns="121900" anchor="t" anchorCtr="0">
            <a:noAutofit/>
          </a:bodyPr>
          <a:lstStyle/>
          <a:p>
            <a:r>
              <a:rPr lang="en" sz="1200" b="1" dirty="0"/>
              <a:t>QPSK</a:t>
            </a:r>
          </a:p>
        </p:txBody>
      </p:sp>
      <p:sp>
        <p:nvSpPr>
          <p:cNvPr id="164" name="Shape 164"/>
          <p:cNvSpPr txBox="1"/>
          <p:nvPr/>
        </p:nvSpPr>
        <p:spPr>
          <a:xfrm>
            <a:off x="325905" y="5440966"/>
            <a:ext cx="3946412" cy="916180"/>
          </a:xfrm>
          <a:prstGeom prst="rect">
            <a:avLst/>
          </a:prstGeom>
          <a:noFill/>
          <a:ln>
            <a:noFill/>
          </a:ln>
        </p:spPr>
        <p:txBody>
          <a:bodyPr wrap="square" lIns="121900" tIns="121900" rIns="121900" bIns="121900" anchor="t" anchorCtr="0">
            <a:noAutofit/>
          </a:bodyPr>
          <a:lstStyle/>
          <a:p>
            <a:r>
              <a:rPr lang="en" sz="1867"/>
              <a:t>For the real-valued network, it almost always predicts that 8-PSK (phase shift keying with 8 constellation points) is QPSK</a:t>
            </a:r>
          </a:p>
        </p:txBody>
      </p:sp>
      <p:sp>
        <p:nvSpPr>
          <p:cNvPr id="165" name="Shape 165"/>
          <p:cNvSpPr txBox="1"/>
          <p:nvPr/>
        </p:nvSpPr>
        <p:spPr>
          <a:xfrm>
            <a:off x="5126405" y="5568752"/>
            <a:ext cx="3946412" cy="916180"/>
          </a:xfrm>
          <a:prstGeom prst="rect">
            <a:avLst/>
          </a:prstGeom>
          <a:noFill/>
          <a:ln>
            <a:noFill/>
          </a:ln>
        </p:spPr>
        <p:txBody>
          <a:bodyPr wrap="square" lIns="121900" tIns="121900" rIns="121900" bIns="121900" anchor="t" anchorCtr="0">
            <a:noAutofit/>
          </a:bodyPr>
          <a:lstStyle/>
          <a:p>
            <a:r>
              <a:rPr lang="en" sz="1867" dirty="0"/>
              <a:t>The complex-valued network, it correctly predicts 8-PSK, improving by a factors of &gt; 2x. </a:t>
            </a:r>
          </a:p>
        </p:txBody>
      </p:sp>
      <p:sp>
        <p:nvSpPr>
          <p:cNvPr id="168" name="Shape 168"/>
          <p:cNvSpPr txBox="1"/>
          <p:nvPr/>
        </p:nvSpPr>
        <p:spPr>
          <a:xfrm>
            <a:off x="871279" y="1580983"/>
            <a:ext cx="1418637" cy="268454"/>
          </a:xfrm>
          <a:prstGeom prst="rect">
            <a:avLst/>
          </a:prstGeom>
          <a:noFill/>
          <a:ln>
            <a:noFill/>
          </a:ln>
        </p:spPr>
        <p:txBody>
          <a:bodyPr wrap="square" lIns="121900" tIns="121900" rIns="121900" bIns="121900" anchor="t" anchorCtr="0">
            <a:noAutofit/>
          </a:bodyPr>
          <a:lstStyle/>
          <a:p>
            <a:endParaRPr sz="1867"/>
          </a:p>
        </p:txBody>
      </p:sp>
      <p:sp>
        <p:nvSpPr>
          <p:cNvPr id="169" name="Shape 169"/>
          <p:cNvSpPr txBox="1"/>
          <p:nvPr/>
        </p:nvSpPr>
        <p:spPr>
          <a:xfrm>
            <a:off x="6448324" y="1544195"/>
            <a:ext cx="1302575" cy="318642"/>
          </a:xfrm>
          <a:prstGeom prst="rect">
            <a:avLst/>
          </a:prstGeom>
          <a:noFill/>
          <a:ln>
            <a:noFill/>
          </a:ln>
        </p:spPr>
        <p:txBody>
          <a:bodyPr wrap="square" lIns="121900" tIns="121900" rIns="121900" bIns="121900" anchor="t" anchorCtr="0">
            <a:noAutofit/>
          </a:bodyPr>
          <a:lstStyle/>
          <a:p>
            <a:endParaRPr sz="1867"/>
          </a:p>
        </p:txBody>
      </p:sp>
      <p:sp>
        <p:nvSpPr>
          <p:cNvPr id="4" name="Rectangle 3"/>
          <p:cNvSpPr/>
          <p:nvPr/>
        </p:nvSpPr>
        <p:spPr>
          <a:xfrm>
            <a:off x="4918827" y="1481846"/>
            <a:ext cx="192773" cy="3278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39620" y="1587424"/>
            <a:ext cx="192773" cy="3278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hape 160"/>
          <p:cNvSpPr txBox="1"/>
          <p:nvPr/>
        </p:nvSpPr>
        <p:spPr>
          <a:xfrm>
            <a:off x="0" y="1800488"/>
            <a:ext cx="937226" cy="318642"/>
          </a:xfrm>
          <a:prstGeom prst="rect">
            <a:avLst/>
          </a:prstGeom>
          <a:noFill/>
          <a:ln>
            <a:noFill/>
          </a:ln>
        </p:spPr>
        <p:txBody>
          <a:bodyPr wrap="square" lIns="121900" tIns="121900" rIns="121900" bIns="121900" anchor="t" anchorCtr="0">
            <a:noAutofit/>
          </a:bodyPr>
          <a:lstStyle/>
          <a:p>
            <a:r>
              <a:rPr lang="en" sz="1200" b="1" dirty="0"/>
              <a:t>8-PSK</a:t>
            </a:r>
          </a:p>
        </p:txBody>
      </p:sp>
      <p:sp>
        <p:nvSpPr>
          <p:cNvPr id="22" name="Shape 162"/>
          <p:cNvSpPr txBox="1"/>
          <p:nvPr/>
        </p:nvSpPr>
        <p:spPr>
          <a:xfrm>
            <a:off x="2944264" y="1481846"/>
            <a:ext cx="999007" cy="318642"/>
          </a:xfrm>
          <a:prstGeom prst="rect">
            <a:avLst/>
          </a:prstGeom>
          <a:noFill/>
          <a:ln>
            <a:noFill/>
          </a:ln>
        </p:spPr>
        <p:txBody>
          <a:bodyPr wrap="square" lIns="121900" tIns="121900" rIns="121900" bIns="121900" anchor="t" anchorCtr="0">
            <a:noAutofit/>
          </a:bodyPr>
          <a:lstStyle/>
          <a:p>
            <a:r>
              <a:rPr lang="en" sz="1200" b="1"/>
              <a:t>QPSK</a:t>
            </a:r>
          </a:p>
        </p:txBody>
      </p:sp>
      <p:sp>
        <p:nvSpPr>
          <p:cNvPr id="5" name="TextBox 4"/>
          <p:cNvSpPr txBox="1"/>
          <p:nvPr/>
        </p:nvSpPr>
        <p:spPr>
          <a:xfrm>
            <a:off x="3016027" y="1872909"/>
            <a:ext cx="543510" cy="246221"/>
          </a:xfrm>
          <a:prstGeom prst="rect">
            <a:avLst/>
          </a:prstGeom>
          <a:noFill/>
        </p:spPr>
        <p:txBody>
          <a:bodyPr wrap="square" rtlCol="0">
            <a:spAutoFit/>
          </a:bodyPr>
          <a:lstStyle/>
          <a:p>
            <a:r>
              <a:rPr lang="en-US" sz="1000" b="1" dirty="0" smtClean="0">
                <a:solidFill>
                  <a:schemeClr val="tx1"/>
                </a:solidFill>
              </a:rPr>
              <a:t>1123</a:t>
            </a:r>
            <a:endParaRPr lang="en-US" sz="1000" b="1" dirty="0">
              <a:solidFill>
                <a:schemeClr val="tx1"/>
              </a:solidFill>
            </a:endParaRPr>
          </a:p>
        </p:txBody>
      </p:sp>
      <p:sp>
        <p:nvSpPr>
          <p:cNvPr id="24" name="TextBox 23"/>
          <p:cNvSpPr txBox="1"/>
          <p:nvPr/>
        </p:nvSpPr>
        <p:spPr>
          <a:xfrm>
            <a:off x="665471" y="1872909"/>
            <a:ext cx="543510" cy="246221"/>
          </a:xfrm>
          <a:prstGeom prst="rect">
            <a:avLst/>
          </a:prstGeom>
          <a:noFill/>
        </p:spPr>
        <p:txBody>
          <a:bodyPr wrap="square" rtlCol="0">
            <a:spAutoFit/>
          </a:bodyPr>
          <a:lstStyle/>
          <a:p>
            <a:r>
              <a:rPr lang="en-US" sz="1000" b="1" smtClean="0">
                <a:solidFill>
                  <a:schemeClr val="bg1"/>
                </a:solidFill>
              </a:rPr>
              <a:t>874</a:t>
            </a:r>
            <a:endParaRPr lang="en-US" sz="1000" b="1" dirty="0">
              <a:solidFill>
                <a:schemeClr val="bg1"/>
              </a:solidFill>
            </a:endParaRPr>
          </a:p>
        </p:txBody>
      </p:sp>
      <p:sp>
        <p:nvSpPr>
          <p:cNvPr id="25" name="TextBox 24"/>
          <p:cNvSpPr txBox="1"/>
          <p:nvPr/>
        </p:nvSpPr>
        <p:spPr>
          <a:xfrm>
            <a:off x="5016670" y="1872909"/>
            <a:ext cx="543510" cy="246221"/>
          </a:xfrm>
          <a:prstGeom prst="rect">
            <a:avLst/>
          </a:prstGeom>
          <a:noFill/>
        </p:spPr>
        <p:txBody>
          <a:bodyPr wrap="square" rtlCol="0">
            <a:spAutoFit/>
          </a:bodyPr>
          <a:lstStyle/>
          <a:p>
            <a:r>
              <a:rPr lang="en-US" sz="1000" b="1" dirty="0" smtClean="0">
                <a:solidFill>
                  <a:schemeClr val="tx1"/>
                </a:solidFill>
              </a:rPr>
              <a:t>1517</a:t>
            </a:r>
            <a:endParaRPr lang="en-US" sz="1000" b="1" dirty="0">
              <a:solidFill>
                <a:schemeClr val="tx1"/>
              </a:solidFill>
            </a:endParaRPr>
          </a:p>
        </p:txBody>
      </p:sp>
      <p:sp>
        <p:nvSpPr>
          <p:cNvPr id="26" name="TextBox 25"/>
          <p:cNvSpPr txBox="1"/>
          <p:nvPr/>
        </p:nvSpPr>
        <p:spPr>
          <a:xfrm>
            <a:off x="7456367" y="1872909"/>
            <a:ext cx="543510" cy="246221"/>
          </a:xfrm>
          <a:prstGeom prst="rect">
            <a:avLst/>
          </a:prstGeom>
          <a:noFill/>
        </p:spPr>
        <p:txBody>
          <a:bodyPr wrap="square" rtlCol="0">
            <a:spAutoFit/>
          </a:bodyPr>
          <a:lstStyle/>
          <a:p>
            <a:r>
              <a:rPr lang="en-US" sz="1000" b="1" dirty="0" smtClean="0">
                <a:solidFill>
                  <a:schemeClr val="bg1"/>
                </a:solidFill>
              </a:rPr>
              <a:t>478</a:t>
            </a:r>
            <a:endParaRPr lang="en-US" sz="1000" b="1" dirty="0">
              <a:solidFill>
                <a:schemeClr val="bg1"/>
              </a:solidFill>
            </a:endParaRPr>
          </a:p>
        </p:txBody>
      </p:sp>
      <p:sp>
        <p:nvSpPr>
          <p:cNvPr id="27" name="Rectangle 26"/>
          <p:cNvSpPr/>
          <p:nvPr/>
        </p:nvSpPr>
        <p:spPr>
          <a:xfrm>
            <a:off x="743786" y="1884104"/>
            <a:ext cx="2859169" cy="270686"/>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8" name="Rectangle 27"/>
          <p:cNvSpPr/>
          <p:nvPr/>
        </p:nvSpPr>
        <p:spPr>
          <a:xfrm>
            <a:off x="5062392" y="1889648"/>
            <a:ext cx="2918277" cy="270686"/>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Rectangle 28"/>
          <p:cNvSpPr/>
          <p:nvPr/>
        </p:nvSpPr>
        <p:spPr>
          <a:xfrm>
            <a:off x="3078653" y="1872909"/>
            <a:ext cx="345031" cy="2887322"/>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Rectangle 29"/>
          <p:cNvSpPr/>
          <p:nvPr/>
        </p:nvSpPr>
        <p:spPr>
          <a:xfrm>
            <a:off x="7456367" y="1878453"/>
            <a:ext cx="345031" cy="2887322"/>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TextBox 30"/>
          <p:cNvSpPr txBox="1"/>
          <p:nvPr/>
        </p:nvSpPr>
        <p:spPr>
          <a:xfrm>
            <a:off x="3019995" y="4258146"/>
            <a:ext cx="543510" cy="246221"/>
          </a:xfrm>
          <a:prstGeom prst="rect">
            <a:avLst/>
          </a:prstGeom>
          <a:noFill/>
        </p:spPr>
        <p:txBody>
          <a:bodyPr wrap="square" rtlCol="0">
            <a:spAutoFit/>
          </a:bodyPr>
          <a:lstStyle/>
          <a:p>
            <a:r>
              <a:rPr lang="en-US" sz="1000" b="1" dirty="0" smtClean="0">
                <a:solidFill>
                  <a:schemeClr val="tx1"/>
                </a:solidFill>
              </a:rPr>
              <a:t>2771</a:t>
            </a:r>
            <a:endParaRPr lang="en-US" sz="1000" b="1" dirty="0">
              <a:solidFill>
                <a:schemeClr val="tx1"/>
              </a:solidFill>
            </a:endParaRPr>
          </a:p>
        </p:txBody>
      </p:sp>
      <p:sp>
        <p:nvSpPr>
          <p:cNvPr id="32" name="TextBox 31"/>
          <p:cNvSpPr txBox="1"/>
          <p:nvPr/>
        </p:nvSpPr>
        <p:spPr>
          <a:xfrm>
            <a:off x="7399202" y="4258146"/>
            <a:ext cx="543510" cy="246221"/>
          </a:xfrm>
          <a:prstGeom prst="rect">
            <a:avLst/>
          </a:prstGeom>
          <a:noFill/>
        </p:spPr>
        <p:txBody>
          <a:bodyPr wrap="square" rtlCol="0">
            <a:spAutoFit/>
          </a:bodyPr>
          <a:lstStyle/>
          <a:p>
            <a:r>
              <a:rPr lang="en-US" sz="1000" b="1" smtClean="0">
                <a:solidFill>
                  <a:schemeClr val="tx1"/>
                </a:solidFill>
              </a:rPr>
              <a:t>2776</a:t>
            </a:r>
            <a:endParaRPr lang="en-US" sz="1000" b="1" dirty="0">
              <a:solidFill>
                <a:schemeClr val="tx1"/>
              </a:solidFill>
            </a:endParaRPr>
          </a:p>
        </p:txBody>
      </p:sp>
    </p:spTree>
    <p:extLst>
      <p:ext uri="{BB962C8B-B14F-4D97-AF65-F5344CB8AC3E}">
        <p14:creationId xmlns:p14="http://schemas.microsoft.com/office/powerpoint/2010/main" val="7627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62139" y="593367"/>
            <a:ext cx="8546472" cy="763600"/>
          </a:xfrm>
          <a:prstGeom prst="rect">
            <a:avLst/>
          </a:prstGeom>
        </p:spPr>
        <p:txBody>
          <a:bodyPr wrap="square" lIns="121900" tIns="121900" rIns="121900" bIns="121900" anchor="t" anchorCtr="0">
            <a:noAutofit/>
          </a:bodyPr>
          <a:lstStyle/>
          <a:p>
            <a:r>
              <a:rPr lang="en"/>
              <a:t>Agenda</a:t>
            </a:r>
          </a:p>
        </p:txBody>
      </p:sp>
      <p:sp>
        <p:nvSpPr>
          <p:cNvPr id="61" name="Shape 61"/>
          <p:cNvSpPr txBox="1">
            <a:spLocks noGrp="1"/>
          </p:cNvSpPr>
          <p:nvPr>
            <p:ph type="body" idx="1"/>
          </p:nvPr>
        </p:nvSpPr>
        <p:spPr>
          <a:xfrm>
            <a:off x="362139" y="1536633"/>
            <a:ext cx="8066638" cy="4555200"/>
          </a:xfrm>
          <a:prstGeom prst="rect">
            <a:avLst/>
          </a:prstGeom>
        </p:spPr>
        <p:txBody>
          <a:bodyPr wrap="square" lIns="121900" tIns="121900" rIns="121900" bIns="121900" anchor="t" anchorCtr="0">
            <a:noAutofit/>
          </a:bodyPr>
          <a:lstStyle/>
          <a:p>
            <a:pPr marL="609585" indent="-457189">
              <a:buClr>
                <a:srgbClr val="000000"/>
              </a:buClr>
            </a:pPr>
            <a:r>
              <a:rPr lang="en" dirty="0">
                <a:solidFill>
                  <a:schemeClr val="bg1">
                    <a:lumMod val="50000"/>
                  </a:schemeClr>
                </a:solidFill>
              </a:rPr>
              <a:t>Big Picture: A Data-Driven Neural Network for Modulation Classification and Demodulation </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bg1">
                    <a:lumMod val="50000"/>
                  </a:schemeClr>
                </a:solidFill>
              </a:rPr>
              <a:t>A Complex Valued Neural Network for Capturing Phase Information for Modulation Classification</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err="1">
                <a:solidFill>
                  <a:schemeClr val="bg1">
                    <a:lumMod val="50000"/>
                  </a:schemeClr>
                </a:solidFill>
              </a:rPr>
              <a:t>RadioML</a:t>
            </a:r>
            <a:r>
              <a:rPr lang="en" dirty="0">
                <a:solidFill>
                  <a:schemeClr val="bg1">
                    <a:lumMod val="50000"/>
                  </a:schemeClr>
                </a:solidFill>
              </a:rPr>
              <a:t> Dataset, Experiments and Results</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tx1"/>
                </a:solidFill>
              </a:rPr>
              <a:t>Preparing for Real World Scenarios with GAN Augmented Data</a:t>
            </a:r>
            <a:r>
              <a:rPr lang="en" dirty="0">
                <a:solidFill>
                  <a:schemeClr val="bg1">
                    <a:lumMod val="50000"/>
                  </a:schemeClr>
                </a:solidFill>
              </a:rPr>
              <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bg1">
                    <a:lumMod val="50000"/>
                  </a:schemeClr>
                </a:solidFill>
              </a:rPr>
              <a:t>Experimental Results Utilizing GAN-generated Data</a:t>
            </a:r>
          </a:p>
        </p:txBody>
      </p:sp>
    </p:spTree>
    <p:extLst>
      <p:ext uri="{BB962C8B-B14F-4D97-AF65-F5344CB8AC3E}">
        <p14:creationId xmlns:p14="http://schemas.microsoft.com/office/powerpoint/2010/main" val="157849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126748" y="135602"/>
            <a:ext cx="9017252" cy="763600"/>
          </a:xfrm>
          <a:prstGeom prst="rect">
            <a:avLst/>
          </a:prstGeom>
        </p:spPr>
        <p:txBody>
          <a:bodyPr wrap="square" lIns="121900" tIns="121900" rIns="121900" bIns="121900" anchor="t" anchorCtr="0">
            <a:noAutofit/>
          </a:bodyPr>
          <a:lstStyle/>
          <a:p>
            <a:pPr>
              <a:lnSpc>
                <a:spcPct val="115000"/>
              </a:lnSpc>
              <a:spcAft>
                <a:spcPts val="2133"/>
              </a:spcAft>
            </a:pPr>
            <a:r>
              <a:rPr lang="en" sz="3467" dirty="0"/>
              <a:t>Preparing for Real World Scenarios with GAN-augmented Data</a:t>
            </a:r>
          </a:p>
        </p:txBody>
      </p:sp>
      <p:sp>
        <p:nvSpPr>
          <p:cNvPr id="175" name="Shape 175"/>
          <p:cNvSpPr txBox="1">
            <a:spLocks noGrp="1"/>
          </p:cNvSpPr>
          <p:nvPr>
            <p:ph type="body" idx="1"/>
          </p:nvPr>
        </p:nvSpPr>
        <p:spPr>
          <a:xfrm>
            <a:off x="0" y="1501342"/>
            <a:ext cx="8962931" cy="4555200"/>
          </a:xfrm>
          <a:prstGeom prst="rect">
            <a:avLst/>
          </a:prstGeom>
        </p:spPr>
        <p:txBody>
          <a:bodyPr wrap="square" lIns="121900" tIns="121900" rIns="121900" bIns="121900" anchor="t" anchorCtr="0">
            <a:noAutofit/>
          </a:bodyPr>
          <a:lstStyle/>
          <a:p>
            <a:pPr marL="609585" indent="-448722">
              <a:spcAft>
                <a:spcPts val="0"/>
              </a:spcAft>
              <a:buClr>
                <a:srgbClr val="000000"/>
              </a:buClr>
            </a:pPr>
            <a:r>
              <a:rPr lang="en-US" dirty="0" smtClean="0">
                <a:solidFill>
                  <a:srgbClr val="000000"/>
                </a:solidFill>
              </a:rPr>
              <a:t>For the </a:t>
            </a:r>
            <a:r>
              <a:rPr lang="en" dirty="0" err="1" smtClean="0">
                <a:solidFill>
                  <a:srgbClr val="000000"/>
                </a:solidFill>
              </a:rPr>
              <a:t>RadioML</a:t>
            </a:r>
            <a:r>
              <a:rPr lang="en" dirty="0" smtClean="0">
                <a:solidFill>
                  <a:srgbClr val="000000"/>
                </a:solidFill>
              </a:rPr>
              <a:t> </a:t>
            </a:r>
            <a:r>
              <a:rPr lang="en" dirty="0">
                <a:solidFill>
                  <a:srgbClr val="000000"/>
                </a:solidFill>
              </a:rPr>
              <a:t>dataset, the channel model is simple, dominated primarily by thermal noise (Additive White Gaussian Noise) </a:t>
            </a:r>
            <a:r>
              <a:rPr lang="en" dirty="0" smtClean="0">
                <a:solidFill>
                  <a:srgbClr val="000000"/>
                </a:solidFill>
              </a:rPr>
              <a:t>and </a:t>
            </a:r>
            <a:r>
              <a:rPr lang="en" dirty="0">
                <a:solidFill>
                  <a:srgbClr val="000000"/>
                </a:solidFill>
              </a:rPr>
              <a:t>simple </a:t>
            </a:r>
            <a:r>
              <a:rPr lang="en" dirty="0" smtClean="0">
                <a:solidFill>
                  <a:srgbClr val="000000"/>
                </a:solidFill>
              </a:rPr>
              <a:t>multipath</a:t>
            </a:r>
            <a:r>
              <a:rPr lang="en-US" dirty="0" smtClean="0">
                <a:solidFill>
                  <a:srgbClr val="000000"/>
                </a:solidFill>
              </a:rPr>
              <a:t>, delay and fading models</a:t>
            </a:r>
          </a:p>
          <a:p>
            <a:pPr marL="609585" indent="-448722">
              <a:spcAft>
                <a:spcPts val="0"/>
              </a:spcAft>
              <a:buClr>
                <a:srgbClr val="000000"/>
              </a:buClr>
            </a:pPr>
            <a:r>
              <a:rPr lang="en" dirty="0" smtClean="0">
                <a:solidFill>
                  <a:srgbClr val="000000"/>
                </a:solidFill>
              </a:rPr>
              <a:t>However</a:t>
            </a:r>
            <a:r>
              <a:rPr lang="en" dirty="0">
                <a:solidFill>
                  <a:srgbClr val="000000"/>
                </a:solidFill>
              </a:rPr>
              <a:t>, in the real world, the situations are </a:t>
            </a:r>
            <a:r>
              <a:rPr lang="en-US" dirty="0" smtClean="0">
                <a:solidFill>
                  <a:srgbClr val="000000"/>
                </a:solidFill>
              </a:rPr>
              <a:t>significantly</a:t>
            </a:r>
            <a:r>
              <a:rPr lang="en" dirty="0" smtClean="0">
                <a:solidFill>
                  <a:srgbClr val="000000"/>
                </a:solidFill>
              </a:rPr>
              <a:t> </a:t>
            </a:r>
            <a:r>
              <a:rPr lang="en" dirty="0">
                <a:solidFill>
                  <a:srgbClr val="000000"/>
                </a:solidFill>
              </a:rPr>
              <a:t>more complicated than the </a:t>
            </a:r>
            <a:r>
              <a:rPr lang="en" dirty="0" err="1">
                <a:solidFill>
                  <a:srgbClr val="000000"/>
                </a:solidFill>
              </a:rPr>
              <a:t>RadioML</a:t>
            </a:r>
            <a:r>
              <a:rPr lang="en" dirty="0">
                <a:solidFill>
                  <a:srgbClr val="000000"/>
                </a:solidFill>
              </a:rPr>
              <a:t> dataset </a:t>
            </a:r>
          </a:p>
          <a:p>
            <a:pPr marL="1219170" lvl="1" indent="-431789">
              <a:spcAft>
                <a:spcPts val="0"/>
              </a:spcAft>
              <a:buClr>
                <a:srgbClr val="000000"/>
              </a:buClr>
              <a:buSzPct val="100000"/>
            </a:pPr>
            <a:r>
              <a:rPr lang="en" sz="1600" dirty="0">
                <a:solidFill>
                  <a:srgbClr val="000000"/>
                </a:solidFill>
              </a:rPr>
              <a:t>For example, data in the real world will be affected by more complex types of noise </a:t>
            </a:r>
            <a:r>
              <a:rPr lang="en-US" sz="1600" dirty="0" smtClean="0">
                <a:solidFill>
                  <a:srgbClr val="000000"/>
                </a:solidFill>
              </a:rPr>
              <a:t>but have structure, such as multipath and phase noise (e.g., the oscillators of each device)</a:t>
            </a:r>
            <a:endParaRPr lang="en" sz="1600" dirty="0">
              <a:solidFill>
                <a:srgbClr val="000000"/>
              </a:solidFill>
            </a:endParaRPr>
          </a:p>
          <a:p>
            <a:pPr marL="609585" indent="-457189">
              <a:spcAft>
                <a:spcPts val="0"/>
              </a:spcAft>
              <a:buClr>
                <a:srgbClr val="000000"/>
              </a:buClr>
            </a:pPr>
            <a:r>
              <a:rPr lang="en" dirty="0">
                <a:solidFill>
                  <a:srgbClr val="000000"/>
                </a:solidFill>
              </a:rPr>
              <a:t>For </a:t>
            </a:r>
            <a:r>
              <a:rPr lang="en-US" dirty="0" smtClean="0">
                <a:solidFill>
                  <a:srgbClr val="000000"/>
                </a:solidFill>
              </a:rPr>
              <a:t>our initial </a:t>
            </a:r>
            <a:r>
              <a:rPr lang="en" dirty="0" smtClean="0">
                <a:solidFill>
                  <a:srgbClr val="000000"/>
                </a:solidFill>
              </a:rPr>
              <a:t>validation </a:t>
            </a:r>
            <a:r>
              <a:rPr lang="en" dirty="0">
                <a:solidFill>
                  <a:srgbClr val="000000"/>
                </a:solidFill>
              </a:rPr>
              <a:t>of GANs, we use the </a:t>
            </a:r>
            <a:r>
              <a:rPr lang="en" dirty="0" err="1">
                <a:solidFill>
                  <a:srgbClr val="000000"/>
                </a:solidFill>
              </a:rPr>
              <a:t>RadioML</a:t>
            </a:r>
            <a:r>
              <a:rPr lang="en" dirty="0">
                <a:solidFill>
                  <a:srgbClr val="000000"/>
                </a:solidFill>
              </a:rPr>
              <a:t> </a:t>
            </a:r>
            <a:r>
              <a:rPr lang="en" dirty="0" smtClean="0">
                <a:solidFill>
                  <a:srgbClr val="000000"/>
                </a:solidFill>
              </a:rPr>
              <a:t>dataset</a:t>
            </a:r>
            <a:r>
              <a:rPr lang="en-US" dirty="0" smtClean="0">
                <a:solidFill>
                  <a:srgbClr val="000000"/>
                </a:solidFill>
              </a:rPr>
              <a:t> and the SNR values as a proxy for the channel</a:t>
            </a:r>
            <a:r>
              <a:rPr lang="en" dirty="0" smtClean="0">
                <a:solidFill>
                  <a:srgbClr val="000000"/>
                </a:solidFill>
              </a:rPr>
              <a:t>  </a:t>
            </a:r>
            <a:endParaRPr lang="en-US" dirty="0" smtClean="0">
              <a:solidFill>
                <a:srgbClr val="000000"/>
              </a:solidFill>
            </a:endParaRPr>
          </a:p>
          <a:p>
            <a:pPr marL="609585" indent="-457189">
              <a:spcAft>
                <a:spcPts val="0"/>
              </a:spcAft>
              <a:buClr>
                <a:srgbClr val="000000"/>
              </a:buClr>
            </a:pPr>
            <a:r>
              <a:rPr lang="en" dirty="0" smtClean="0">
                <a:solidFill>
                  <a:srgbClr val="000000"/>
                </a:solidFill>
              </a:rPr>
              <a:t>In </a:t>
            </a:r>
            <a:r>
              <a:rPr lang="en" dirty="0">
                <a:solidFill>
                  <a:srgbClr val="000000"/>
                </a:solidFill>
              </a:rPr>
              <a:t>the future, we will use </a:t>
            </a:r>
            <a:r>
              <a:rPr lang="en" dirty="0" smtClean="0">
                <a:solidFill>
                  <a:srgbClr val="000000"/>
                </a:solidFill>
              </a:rPr>
              <a:t>USRPs</a:t>
            </a:r>
            <a:r>
              <a:rPr lang="en-US" dirty="0" smtClean="0">
                <a:solidFill>
                  <a:srgbClr val="000000"/>
                </a:solidFill>
              </a:rPr>
              <a:t> to collect real-world data in a variety of scenarios</a:t>
            </a:r>
            <a:r>
              <a:rPr lang="en" dirty="0" smtClean="0">
                <a:solidFill>
                  <a:srgbClr val="000000"/>
                </a:solidFill>
              </a:rPr>
              <a:t> </a:t>
            </a:r>
            <a:r>
              <a:rPr lang="en" dirty="0">
                <a:solidFill>
                  <a:srgbClr val="000000"/>
                </a:solidFill>
              </a:rPr>
              <a:t>to train </a:t>
            </a:r>
            <a:r>
              <a:rPr lang="en-US" dirty="0" smtClean="0">
                <a:solidFill>
                  <a:srgbClr val="000000"/>
                </a:solidFill>
              </a:rPr>
              <a:t>our</a:t>
            </a:r>
            <a:r>
              <a:rPr lang="en" dirty="0" smtClean="0">
                <a:solidFill>
                  <a:srgbClr val="000000"/>
                </a:solidFill>
              </a:rPr>
              <a:t> GAN</a:t>
            </a:r>
            <a:r>
              <a:rPr lang="en-US" dirty="0" smtClean="0">
                <a:solidFill>
                  <a:srgbClr val="000000"/>
                </a:solidFill>
              </a:rPr>
              <a:t> models</a:t>
            </a:r>
            <a:endParaRPr lang="en" dirty="0">
              <a:solidFill>
                <a:srgbClr val="000000"/>
              </a:solidFill>
            </a:endParaRPr>
          </a:p>
          <a:p>
            <a:pPr marL="1219170" lvl="1" indent="-431789">
              <a:spcAft>
                <a:spcPts val="0"/>
              </a:spcAft>
              <a:buClr>
                <a:srgbClr val="000000"/>
              </a:buClr>
              <a:buSzPct val="100000"/>
            </a:pPr>
            <a:r>
              <a:rPr lang="en" sz="1600" dirty="0">
                <a:solidFill>
                  <a:srgbClr val="000000"/>
                </a:solidFill>
              </a:rPr>
              <a:t>This collected dataset will be more realistic, capturing both device characteristics such as </a:t>
            </a:r>
            <a:r>
              <a:rPr lang="en" sz="1600" b="1" dirty="0">
                <a:solidFill>
                  <a:srgbClr val="000000"/>
                </a:solidFill>
              </a:rPr>
              <a:t>phase </a:t>
            </a:r>
            <a:r>
              <a:rPr lang="en" sz="1600" b="1" dirty="0" smtClean="0">
                <a:solidFill>
                  <a:srgbClr val="000000"/>
                </a:solidFill>
              </a:rPr>
              <a:t>noise</a:t>
            </a:r>
            <a:r>
              <a:rPr lang="en-US" sz="1600" dirty="0" smtClean="0">
                <a:solidFill>
                  <a:srgbClr val="000000"/>
                </a:solidFill>
              </a:rPr>
              <a:t>, important for high frequency devices</a:t>
            </a:r>
            <a:r>
              <a:rPr lang="en" sz="1600" dirty="0" smtClean="0">
                <a:solidFill>
                  <a:srgbClr val="000000"/>
                </a:solidFill>
              </a:rPr>
              <a:t> </a:t>
            </a:r>
            <a:r>
              <a:rPr lang="en" sz="1600" dirty="0">
                <a:solidFill>
                  <a:srgbClr val="000000"/>
                </a:solidFill>
              </a:rPr>
              <a:t>and features associated with the environment (e.g., complex multiple </a:t>
            </a:r>
            <a:r>
              <a:rPr lang="en" sz="1600" dirty="0" smtClean="0">
                <a:solidFill>
                  <a:srgbClr val="000000"/>
                </a:solidFill>
              </a:rPr>
              <a:t>behavior</a:t>
            </a:r>
            <a:r>
              <a:rPr lang="en-US" sz="1600" dirty="0" smtClean="0">
                <a:solidFill>
                  <a:srgbClr val="000000"/>
                </a:solidFill>
              </a:rPr>
              <a:t>, fading, etc.</a:t>
            </a:r>
            <a:r>
              <a:rPr lang="en" sz="1600" dirty="0" smtClean="0">
                <a:solidFill>
                  <a:srgbClr val="000000"/>
                </a:solidFill>
              </a:rPr>
              <a:t>)</a:t>
            </a:r>
            <a:endParaRPr lang="en" sz="1600" dirty="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9600"/>
            <a:ext cx="9067800" cy="914400"/>
          </a:xfrm>
        </p:spPr>
        <p:txBody>
          <a:bodyPr>
            <a:noAutofit/>
          </a:bodyPr>
          <a:lstStyle/>
          <a:p>
            <a:r>
              <a:rPr lang="en-US" sz="3200" dirty="0" smtClean="0"/>
              <a:t>Review: Conditional </a:t>
            </a:r>
            <a:r>
              <a:rPr lang="en-US" sz="3200" dirty="0" smtClean="0"/>
              <a:t>GAN for SNR Information</a:t>
            </a:r>
            <a:endParaRPr lang="en-US" sz="3200" dirty="0"/>
          </a:p>
        </p:txBody>
      </p:sp>
      <p:sp>
        <p:nvSpPr>
          <p:cNvPr id="3" name="Content Placeholder 2"/>
          <p:cNvSpPr>
            <a:spLocks noGrp="1"/>
          </p:cNvSpPr>
          <p:nvPr>
            <p:ph idx="1"/>
          </p:nvPr>
        </p:nvSpPr>
        <p:spPr>
          <a:xfrm>
            <a:off x="457200" y="3818964"/>
            <a:ext cx="8229600" cy="2810435"/>
          </a:xfrm>
        </p:spPr>
        <p:txBody>
          <a:bodyPr>
            <a:normAutofit/>
          </a:bodyPr>
          <a:lstStyle/>
          <a:p>
            <a:r>
              <a:rPr lang="en-US" dirty="0" smtClean="0">
                <a:solidFill>
                  <a:schemeClr val="tx1"/>
                </a:solidFill>
              </a:rPr>
              <a:t> We </a:t>
            </a:r>
            <a:r>
              <a:rPr lang="en-US" dirty="0">
                <a:solidFill>
                  <a:schemeClr val="tx1"/>
                </a:solidFill>
              </a:rPr>
              <a:t>commonly condition a GAN </a:t>
            </a:r>
            <a:r>
              <a:rPr lang="en-US" dirty="0" smtClean="0">
                <a:solidFill>
                  <a:schemeClr val="tx1"/>
                </a:solidFill>
              </a:rPr>
              <a:t>on side information </a:t>
            </a:r>
            <a:r>
              <a:rPr lang="en-US" b="1" dirty="0" smtClean="0">
                <a:solidFill>
                  <a:schemeClr val="tx1"/>
                </a:solidFill>
              </a:rPr>
              <a:t>y</a:t>
            </a:r>
            <a:r>
              <a:rPr lang="en-US" dirty="0" smtClean="0">
                <a:solidFill>
                  <a:schemeClr val="tx1"/>
                </a:solidFill>
              </a:rPr>
              <a:t> (such as SNR value) such </a:t>
            </a:r>
            <a:r>
              <a:rPr lang="en-US" dirty="0">
                <a:solidFill>
                  <a:schemeClr val="tx1"/>
                </a:solidFill>
              </a:rPr>
              <a:t>that generated data will </a:t>
            </a:r>
            <a:r>
              <a:rPr lang="en-US" dirty="0" smtClean="0">
                <a:solidFill>
                  <a:schemeClr val="tx1"/>
                </a:solidFill>
              </a:rPr>
              <a:t>satisfy some condition </a:t>
            </a:r>
            <a:r>
              <a:rPr lang="en-US" dirty="0">
                <a:solidFill>
                  <a:schemeClr val="tx1"/>
                </a:solidFill>
              </a:rPr>
              <a:t>of interest</a:t>
            </a:r>
          </a:p>
          <a:p>
            <a:r>
              <a:rPr lang="en-US" dirty="0" smtClean="0">
                <a:solidFill>
                  <a:schemeClr val="tx1"/>
                </a:solidFill>
              </a:rPr>
              <a:t> In a neural network implementation, </a:t>
            </a:r>
            <a:r>
              <a:rPr lang="en-US" i="1" dirty="0">
                <a:solidFill>
                  <a:schemeClr val="tx1"/>
                </a:solidFill>
              </a:rPr>
              <a:t>G </a:t>
            </a:r>
            <a:r>
              <a:rPr lang="en-US" dirty="0">
                <a:solidFill>
                  <a:schemeClr val="tx1"/>
                </a:solidFill>
              </a:rPr>
              <a:t>takes in </a:t>
            </a:r>
            <a:r>
              <a:rPr lang="en-US" dirty="0">
                <a:solidFill>
                  <a:schemeClr val="tx1"/>
                </a:solidFill>
              </a:rPr>
              <a:t>[</a:t>
            </a:r>
            <a:r>
              <a:rPr lang="en-US" b="1" i="1" dirty="0" smtClean="0">
                <a:solidFill>
                  <a:schemeClr val="tx1"/>
                </a:solidFill>
              </a:rPr>
              <a:t>z</a:t>
            </a:r>
            <a:r>
              <a:rPr lang="en-US" dirty="0" smtClean="0">
                <a:solidFill>
                  <a:schemeClr val="tx1"/>
                </a:solidFill>
              </a:rPr>
              <a:t>, </a:t>
            </a:r>
            <a:r>
              <a:rPr lang="en-US" b="1" i="1" dirty="0" smtClean="0">
                <a:solidFill>
                  <a:schemeClr val="tx1"/>
                </a:solidFill>
              </a:rPr>
              <a:t>y</a:t>
            </a:r>
            <a:r>
              <a:rPr lang="en-US" dirty="0">
                <a:solidFill>
                  <a:schemeClr val="tx1"/>
                </a:solidFill>
              </a:rPr>
              <a:t>]</a:t>
            </a:r>
            <a:r>
              <a:rPr lang="en-US" b="1" i="1" dirty="0" smtClean="0">
                <a:solidFill>
                  <a:schemeClr val="tx1"/>
                </a:solidFill>
              </a:rPr>
              <a:t> </a:t>
            </a:r>
            <a:r>
              <a:rPr lang="en-US" dirty="0">
                <a:solidFill>
                  <a:schemeClr val="tx1"/>
                </a:solidFill>
              </a:rPr>
              <a:t>as </a:t>
            </a:r>
            <a:r>
              <a:rPr lang="en-US" dirty="0" smtClean="0">
                <a:solidFill>
                  <a:schemeClr val="tx1"/>
                </a:solidFill>
              </a:rPr>
              <a:t>a single </a:t>
            </a:r>
            <a:r>
              <a:rPr lang="en-US" dirty="0">
                <a:solidFill>
                  <a:schemeClr val="tx1"/>
                </a:solidFill>
              </a:rPr>
              <a:t>input </a:t>
            </a:r>
            <a:r>
              <a:rPr lang="en-US" dirty="0" smtClean="0">
                <a:solidFill>
                  <a:schemeClr val="tx1"/>
                </a:solidFill>
              </a:rPr>
              <a:t>vector, concatenating </a:t>
            </a:r>
            <a:r>
              <a:rPr lang="en-US" b="1" i="1" dirty="0">
                <a:solidFill>
                  <a:schemeClr val="tx1"/>
                </a:solidFill>
              </a:rPr>
              <a:t>z </a:t>
            </a:r>
            <a:r>
              <a:rPr lang="en-US" dirty="0">
                <a:solidFill>
                  <a:schemeClr val="tx1"/>
                </a:solidFill>
              </a:rPr>
              <a:t>and </a:t>
            </a:r>
            <a:r>
              <a:rPr lang="en-US" b="1" i="1" dirty="0" smtClean="0">
                <a:solidFill>
                  <a:schemeClr val="tx1"/>
                </a:solidFill>
              </a:rPr>
              <a:t>y</a:t>
            </a:r>
            <a:endParaRPr lang="en-US" dirty="0">
              <a:solidFill>
                <a:schemeClr val="tx1"/>
              </a:solidFill>
            </a:endParaRPr>
          </a:p>
          <a:p>
            <a:r>
              <a:rPr lang="en-US" dirty="0" smtClean="0">
                <a:solidFill>
                  <a:schemeClr val="tx1"/>
                </a:solidFill>
              </a:rPr>
              <a:t> We </a:t>
            </a:r>
            <a:r>
              <a:rPr lang="en-US" dirty="0">
                <a:solidFill>
                  <a:schemeClr val="tx1"/>
                </a:solidFill>
              </a:rPr>
              <a:t>will use </a:t>
            </a:r>
            <a:r>
              <a:rPr lang="en-US" dirty="0" smtClean="0">
                <a:solidFill>
                  <a:schemeClr val="tx1"/>
                </a:solidFill>
              </a:rPr>
              <a:t>a conditional </a:t>
            </a:r>
            <a:r>
              <a:rPr lang="en-US" dirty="0">
                <a:solidFill>
                  <a:schemeClr val="tx1"/>
                </a:solidFill>
              </a:rPr>
              <a:t>GAN in the rest of the </a:t>
            </a:r>
            <a:r>
              <a:rPr lang="en-US" dirty="0" smtClean="0">
                <a:solidFill>
                  <a:schemeClr val="tx1"/>
                </a:solidFill>
              </a:rPr>
              <a:t>presentation </a:t>
            </a:r>
            <a:r>
              <a:rPr lang="en-US" dirty="0" smtClean="0">
                <a:solidFill>
                  <a:schemeClr val="tx1"/>
                </a:solidFill>
              </a:rPr>
              <a:t>and is used in our experiments and results</a:t>
            </a:r>
            <a:endParaRPr lang="en-US" dirty="0" smtClean="0">
              <a:solidFill>
                <a:schemeClr val="tx1"/>
              </a:solidFill>
            </a:endParaRPr>
          </a:p>
          <a:p>
            <a:endParaRPr lang="en-US" dirty="0">
              <a:solidFill>
                <a:schemeClr val="tx1"/>
              </a:solidFill>
            </a:endParaRPr>
          </a:p>
          <a:p>
            <a:endParaRPr lang="en-US" dirty="0">
              <a:solidFill>
                <a:schemeClr val="tx1"/>
              </a:solidFill>
            </a:endParaRPr>
          </a:p>
        </p:txBody>
      </p:sp>
      <p:sp>
        <p:nvSpPr>
          <p:cNvPr id="11" name="Shape 527"/>
          <p:cNvSpPr txBox="1"/>
          <p:nvPr/>
        </p:nvSpPr>
        <p:spPr>
          <a:xfrm>
            <a:off x="6638600" y="2373581"/>
            <a:ext cx="1392300" cy="392400"/>
          </a:xfrm>
          <a:prstGeom prst="rect">
            <a:avLst/>
          </a:prstGeom>
          <a:noFill/>
          <a:ln>
            <a:noFill/>
          </a:ln>
        </p:spPr>
        <p:txBody>
          <a:bodyPr wrap="square" lIns="91425" tIns="91425" rIns="91425" bIns="91425" anchor="t" anchorCtr="0">
            <a:noAutofit/>
          </a:bodyPr>
          <a:lstStyle/>
          <a:p>
            <a:pPr lvl="0" rtl="0">
              <a:spcBef>
                <a:spcPts val="0"/>
              </a:spcBef>
              <a:buNone/>
            </a:pPr>
            <a:r>
              <a:rPr lang="en-US" sz="1600" dirty="0" smtClean="0"/>
              <a:t>condition</a:t>
            </a:r>
            <a:endParaRPr lang="en" sz="1600" dirty="0"/>
          </a:p>
        </p:txBody>
      </p:sp>
      <p:sp>
        <p:nvSpPr>
          <p:cNvPr id="13" name="Shape 514"/>
          <p:cNvSpPr/>
          <p:nvPr/>
        </p:nvSpPr>
        <p:spPr>
          <a:xfrm>
            <a:off x="2247800" y="2227802"/>
            <a:ext cx="372900" cy="862200"/>
          </a:xfrm>
          <a:prstGeom prst="rect">
            <a:avLst/>
          </a:prstGeom>
          <a:solidFill>
            <a:srgbClr val="FFE59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 name="Shape 515"/>
          <p:cNvSpPr/>
          <p:nvPr/>
        </p:nvSpPr>
        <p:spPr>
          <a:xfrm>
            <a:off x="3369251" y="2058810"/>
            <a:ext cx="1240849" cy="844758"/>
          </a:xfrm>
          <a:prstGeom prst="rect">
            <a:avLst/>
          </a:prstGeom>
          <a:solidFill>
            <a:schemeClr val="lt2"/>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dirty="0"/>
              <a:t>G</a:t>
            </a:r>
            <a:r>
              <a:rPr lang="en-US" dirty="0" smtClean="0"/>
              <a:t>enerator</a:t>
            </a:r>
            <a:endParaRPr lang="en" dirty="0"/>
          </a:p>
        </p:txBody>
      </p:sp>
      <p:cxnSp>
        <p:nvCxnSpPr>
          <p:cNvPr id="15" name="Shape 516"/>
          <p:cNvCxnSpPr/>
          <p:nvPr/>
        </p:nvCxnSpPr>
        <p:spPr>
          <a:xfrm>
            <a:off x="2756450" y="2482285"/>
            <a:ext cx="495300" cy="5400"/>
          </a:xfrm>
          <a:prstGeom prst="straightConnector1">
            <a:avLst/>
          </a:prstGeom>
          <a:noFill/>
          <a:ln w="9525" cap="flat" cmpd="sng">
            <a:solidFill>
              <a:srgbClr val="000000"/>
            </a:solidFill>
            <a:prstDash val="solid"/>
            <a:round/>
            <a:headEnd type="none" w="lg" len="lg"/>
            <a:tailEnd type="triangle" w="lg" len="lg"/>
          </a:ln>
        </p:spPr>
      </p:cxnSp>
      <p:sp>
        <p:nvSpPr>
          <p:cNvPr id="16" name="Shape 517"/>
          <p:cNvSpPr txBox="1"/>
          <p:nvPr/>
        </p:nvSpPr>
        <p:spPr>
          <a:xfrm>
            <a:off x="2306477" y="2442028"/>
            <a:ext cx="258600" cy="413400"/>
          </a:xfrm>
          <a:prstGeom prst="rect">
            <a:avLst/>
          </a:prstGeom>
          <a:noFill/>
          <a:ln>
            <a:noFill/>
          </a:ln>
        </p:spPr>
        <p:txBody>
          <a:bodyPr wrap="square" lIns="91425" tIns="91425" rIns="91425" bIns="91425" anchor="t" anchorCtr="0">
            <a:noAutofit/>
          </a:bodyPr>
          <a:lstStyle/>
          <a:p>
            <a:pPr lvl="0" rtl="0">
              <a:spcBef>
                <a:spcPts val="0"/>
              </a:spcBef>
              <a:buNone/>
            </a:pPr>
            <a:r>
              <a:rPr lang="en" b="1" dirty="0"/>
              <a:t>z</a:t>
            </a:r>
          </a:p>
        </p:txBody>
      </p:sp>
      <p:cxnSp>
        <p:nvCxnSpPr>
          <p:cNvPr id="17" name="Shape 518"/>
          <p:cNvCxnSpPr/>
          <p:nvPr/>
        </p:nvCxnSpPr>
        <p:spPr>
          <a:xfrm>
            <a:off x="4698427" y="2518854"/>
            <a:ext cx="665473" cy="0"/>
          </a:xfrm>
          <a:prstGeom prst="straightConnector1">
            <a:avLst/>
          </a:prstGeom>
          <a:noFill/>
          <a:ln w="9525" cap="flat" cmpd="sng">
            <a:solidFill>
              <a:srgbClr val="000000"/>
            </a:solidFill>
            <a:prstDash val="solid"/>
            <a:round/>
            <a:headEnd type="none" w="lg" len="lg"/>
            <a:tailEnd type="triangle" w="lg" len="lg"/>
          </a:ln>
        </p:spPr>
      </p:cxnSp>
      <p:sp>
        <p:nvSpPr>
          <p:cNvPr id="18" name="Shape 519"/>
          <p:cNvSpPr/>
          <p:nvPr/>
        </p:nvSpPr>
        <p:spPr>
          <a:xfrm>
            <a:off x="2247800" y="1775877"/>
            <a:ext cx="372900" cy="459275"/>
          </a:xfrm>
          <a:prstGeom prst="rect">
            <a:avLst/>
          </a:prstGeom>
          <a:solidFill>
            <a:srgbClr val="A2C4C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 name="Shape 521"/>
          <p:cNvSpPr/>
          <p:nvPr/>
        </p:nvSpPr>
        <p:spPr>
          <a:xfrm>
            <a:off x="5399581" y="2061002"/>
            <a:ext cx="1275260" cy="842566"/>
          </a:xfrm>
          <a:prstGeom prst="rect">
            <a:avLst/>
          </a:prstGeom>
          <a:solidFill>
            <a:schemeClr val="lt2"/>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dirty="0"/>
              <a:t>D</a:t>
            </a:r>
            <a:r>
              <a:rPr lang="en-US" dirty="0" smtClean="0"/>
              <a:t>iscriminator</a:t>
            </a:r>
            <a:endParaRPr lang="en" dirty="0"/>
          </a:p>
        </p:txBody>
      </p:sp>
      <mc:AlternateContent xmlns:mc="http://schemas.openxmlformats.org/markup-compatibility/2006">
        <mc:Choice xmlns:a14="http://schemas.microsoft.com/office/drawing/2010/main" Requires="a14">
          <p:sp>
            <p:nvSpPr>
              <p:cNvPr id="22" name="Shape 523"/>
              <p:cNvSpPr txBox="1"/>
              <p:nvPr/>
            </p:nvSpPr>
            <p:spPr>
              <a:xfrm>
                <a:off x="4658263" y="1579253"/>
                <a:ext cx="372900" cy="413400"/>
              </a:xfrm>
              <a:prstGeom prst="rect">
                <a:avLst/>
              </a:prstGeom>
              <a:noFill/>
              <a:ln>
                <a:noFill/>
              </a:ln>
            </p:spPr>
            <p:txBody>
              <a:bodyPr wrap="square" lIns="91425" tIns="91425" rIns="91425" bIns="91425" anchor="t" anchorCtr="0">
                <a:noAutofit/>
              </a:bodyPr>
              <a:lstStyle/>
              <a:p>
                <a:pPr lvl="0" rtl="0">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charset="0"/>
                        </a:rPr>
                        <m:t>𝑥</m:t>
                      </m:r>
                    </m:oMath>
                  </m:oMathPara>
                </a14:m>
                <a:endParaRPr lang="en" dirty="0"/>
              </a:p>
            </p:txBody>
          </p:sp>
        </mc:Choice>
        <mc:Fallback>
          <p:sp>
            <p:nvSpPr>
              <p:cNvPr id="22" name="Shape 523"/>
              <p:cNvSpPr txBox="1">
                <a:spLocks noRot="1" noChangeAspect="1" noMove="1" noResize="1" noEditPoints="1" noAdjustHandles="1" noChangeArrowheads="1" noChangeShapeType="1" noTextEdit="1"/>
              </p:cNvSpPr>
              <p:nvPr/>
            </p:nvSpPr>
            <p:spPr>
              <a:xfrm>
                <a:off x="4658263" y="1579253"/>
                <a:ext cx="372900" cy="413400"/>
              </a:xfrm>
              <a:prstGeom prst="rect">
                <a:avLst/>
              </a:prstGeom>
              <a:blipFill rotWithShape="0">
                <a:blip r:embed="rId3"/>
                <a:stretch>
                  <a:fillRect/>
                </a:stretch>
              </a:blipFill>
              <a:ln>
                <a:noFill/>
              </a:ln>
            </p:spPr>
            <p:txBody>
              <a:bodyPr/>
              <a:lstStyle/>
              <a:p>
                <a:r>
                  <a:rPr lang="en-US">
                    <a:noFill/>
                  </a:rPr>
                  <a:t> </a:t>
                </a:r>
              </a:p>
            </p:txBody>
          </p:sp>
        </mc:Fallback>
      </mc:AlternateContent>
      <p:cxnSp>
        <p:nvCxnSpPr>
          <p:cNvPr id="23" name="Shape 524"/>
          <p:cNvCxnSpPr/>
          <p:nvPr/>
        </p:nvCxnSpPr>
        <p:spPr>
          <a:xfrm>
            <a:off x="4925068" y="1919391"/>
            <a:ext cx="445124" cy="328136"/>
          </a:xfrm>
          <a:prstGeom prst="straightConnector1">
            <a:avLst/>
          </a:prstGeom>
          <a:noFill/>
          <a:ln w="9525" cap="flat" cmpd="sng">
            <a:solidFill>
              <a:srgbClr val="000000"/>
            </a:solidFill>
            <a:prstDash val="solid"/>
            <a:round/>
            <a:headEnd type="none" w="lg" len="lg"/>
            <a:tailEnd type="triangle" w="lg" len="lg"/>
          </a:ln>
        </p:spPr>
      </p:cxnSp>
      <p:sp>
        <p:nvSpPr>
          <p:cNvPr id="24" name="Shape 525"/>
          <p:cNvSpPr txBox="1"/>
          <p:nvPr/>
        </p:nvSpPr>
        <p:spPr>
          <a:xfrm>
            <a:off x="6631037" y="2016243"/>
            <a:ext cx="1054928" cy="392400"/>
          </a:xfrm>
          <a:prstGeom prst="rect">
            <a:avLst/>
          </a:prstGeom>
          <a:noFill/>
          <a:ln>
            <a:noFill/>
          </a:ln>
        </p:spPr>
        <p:txBody>
          <a:bodyPr wrap="square" lIns="91425" tIns="91425" rIns="91425" bIns="91425" anchor="t" anchorCtr="0">
            <a:noAutofit/>
          </a:bodyPr>
          <a:lstStyle/>
          <a:p>
            <a:pPr lvl="0" rtl="0">
              <a:spcBef>
                <a:spcPts val="0"/>
              </a:spcBef>
              <a:buNone/>
            </a:pPr>
            <a:r>
              <a:rPr lang="en" sz="1600" dirty="0"/>
              <a:t>real/fake</a:t>
            </a:r>
          </a:p>
        </p:txBody>
      </p:sp>
      <p:cxnSp>
        <p:nvCxnSpPr>
          <p:cNvPr id="25" name="Shape 528"/>
          <p:cNvCxnSpPr/>
          <p:nvPr/>
        </p:nvCxnSpPr>
        <p:spPr>
          <a:xfrm flipV="1">
            <a:off x="6694046" y="2348542"/>
            <a:ext cx="1068400" cy="24"/>
          </a:xfrm>
          <a:prstGeom prst="straightConnector1">
            <a:avLst/>
          </a:prstGeom>
          <a:noFill/>
          <a:ln w="9525" cap="flat" cmpd="sng">
            <a:solidFill>
              <a:schemeClr val="dk2"/>
            </a:solidFill>
            <a:prstDash val="solid"/>
            <a:round/>
            <a:headEnd type="none" w="lg" len="lg"/>
            <a:tailEnd type="triangle" w="lg" len="lg"/>
          </a:ln>
        </p:spPr>
      </p:cxnSp>
      <p:sp>
        <p:nvSpPr>
          <p:cNvPr id="26" name="Shape 529"/>
          <p:cNvSpPr txBox="1"/>
          <p:nvPr/>
        </p:nvSpPr>
        <p:spPr>
          <a:xfrm>
            <a:off x="891741" y="2503126"/>
            <a:ext cx="1203307" cy="750443"/>
          </a:xfrm>
          <a:prstGeom prst="rect">
            <a:avLst/>
          </a:prstGeom>
          <a:noFill/>
          <a:ln>
            <a:noFill/>
          </a:ln>
        </p:spPr>
        <p:txBody>
          <a:bodyPr wrap="square" lIns="91425" tIns="91425" rIns="91425" bIns="91425" anchor="t" anchorCtr="0">
            <a:noAutofit/>
          </a:bodyPr>
          <a:lstStyle/>
          <a:p>
            <a:pPr lvl="0" algn="r" rtl="0">
              <a:spcBef>
                <a:spcPts val="0"/>
              </a:spcBef>
              <a:buNone/>
            </a:pPr>
            <a:r>
              <a:rPr lang="en-US" dirty="0" smtClean="0"/>
              <a:t>Noise </a:t>
            </a:r>
            <a:endParaRPr lang="en-US" dirty="0" smtClean="0"/>
          </a:p>
        </p:txBody>
      </p:sp>
      <p:sp>
        <p:nvSpPr>
          <p:cNvPr id="27" name="Shape 530"/>
          <p:cNvSpPr/>
          <p:nvPr/>
        </p:nvSpPr>
        <p:spPr>
          <a:xfrm>
            <a:off x="2080450" y="2241102"/>
            <a:ext cx="137700" cy="862200"/>
          </a:xfrm>
          <a:prstGeom prst="leftBracket">
            <a:avLst>
              <a:gd name="adj" fmla="val 0"/>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533"/>
          <p:cNvSpPr/>
          <p:nvPr/>
        </p:nvSpPr>
        <p:spPr>
          <a:xfrm>
            <a:off x="2080450" y="1775878"/>
            <a:ext cx="154766" cy="452650"/>
          </a:xfrm>
          <a:prstGeom prst="leftBracket">
            <a:avLst>
              <a:gd name="adj" fmla="val 0"/>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 name="Shape 534"/>
          <p:cNvSpPr txBox="1"/>
          <p:nvPr/>
        </p:nvSpPr>
        <p:spPr>
          <a:xfrm>
            <a:off x="334468" y="1630061"/>
            <a:ext cx="1760580" cy="323400"/>
          </a:xfrm>
          <a:prstGeom prst="rect">
            <a:avLst/>
          </a:prstGeom>
          <a:noFill/>
          <a:ln>
            <a:noFill/>
          </a:ln>
        </p:spPr>
        <p:txBody>
          <a:bodyPr wrap="square" lIns="91425" tIns="91425" rIns="91425" bIns="91425" anchor="t" anchorCtr="0">
            <a:noAutofit/>
          </a:bodyPr>
          <a:lstStyle/>
          <a:p>
            <a:pPr lvl="0" algn="r" rtl="0">
              <a:spcBef>
                <a:spcPts val="0"/>
              </a:spcBef>
              <a:buNone/>
            </a:pPr>
            <a:r>
              <a:rPr lang="en-US" dirty="0" smtClean="0"/>
              <a:t>Conditional side information</a:t>
            </a:r>
            <a:endParaRPr lang="en" dirty="0"/>
          </a:p>
        </p:txBody>
      </p:sp>
      <p:cxnSp>
        <p:nvCxnSpPr>
          <p:cNvPr id="32" name="Shape 528"/>
          <p:cNvCxnSpPr/>
          <p:nvPr/>
        </p:nvCxnSpPr>
        <p:spPr>
          <a:xfrm flipV="1">
            <a:off x="6687425" y="2734814"/>
            <a:ext cx="1068400" cy="24"/>
          </a:xfrm>
          <a:prstGeom prst="straightConnector1">
            <a:avLst/>
          </a:prstGeom>
          <a:noFill/>
          <a:ln w="9525" cap="flat" cmpd="sng">
            <a:solidFill>
              <a:schemeClr val="dk2"/>
            </a:solidFill>
            <a:prstDash val="solid"/>
            <a:round/>
            <a:headEnd type="none" w="lg" len="lg"/>
            <a:tailEnd type="triangle" w="lg" len="lg"/>
          </a:ln>
        </p:spPr>
      </p:cxnSp>
      <p:sp>
        <p:nvSpPr>
          <p:cNvPr id="36" name="Shape 517"/>
          <p:cNvSpPr txBox="1"/>
          <p:nvPr/>
        </p:nvSpPr>
        <p:spPr>
          <a:xfrm>
            <a:off x="2291996" y="1755534"/>
            <a:ext cx="258600" cy="413400"/>
          </a:xfrm>
          <a:prstGeom prst="rect">
            <a:avLst/>
          </a:prstGeom>
          <a:noFill/>
          <a:ln>
            <a:noFill/>
          </a:ln>
        </p:spPr>
        <p:txBody>
          <a:bodyPr wrap="square" lIns="91425" tIns="91425" rIns="91425" bIns="91425" anchor="t" anchorCtr="0">
            <a:noAutofit/>
          </a:bodyPr>
          <a:lstStyle/>
          <a:p>
            <a:pPr lvl="0" rtl="0">
              <a:spcBef>
                <a:spcPts val="0"/>
              </a:spcBef>
              <a:buNone/>
            </a:pPr>
            <a:r>
              <a:rPr lang="en-US" b="1" dirty="0"/>
              <a:t>y</a:t>
            </a:r>
            <a:endParaRPr lang="en" b="1" dirty="0"/>
          </a:p>
        </p:txBody>
      </p:sp>
      <mc:AlternateContent xmlns:mc="http://schemas.openxmlformats.org/markup-compatibility/2006">
        <mc:Choice xmlns:a14="http://schemas.microsoft.com/office/drawing/2010/main" Requires="a14">
          <p:sp>
            <p:nvSpPr>
              <p:cNvPr id="5" name="TextBox 4"/>
              <p:cNvSpPr txBox="1"/>
              <p:nvPr/>
            </p:nvSpPr>
            <p:spPr>
              <a:xfrm>
                <a:off x="4890634" y="2195349"/>
                <a:ext cx="214546" cy="307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000" i="1" smtClean="0">
                              <a:latin typeface="Cambria Math" charset="0"/>
                            </a:rPr>
                          </m:ctrlPr>
                        </m:accPr>
                        <m:e>
                          <m:r>
                            <a:rPr lang="en-US" sz="2000" b="0" i="1" smtClean="0">
                              <a:latin typeface="Cambria Math" charset="0"/>
                            </a:rPr>
                            <m:t>𝑥</m:t>
                          </m:r>
                        </m:e>
                      </m:acc>
                    </m:oMath>
                  </m:oMathPara>
                </a14:m>
                <a:endParaRPr lang="en-US" sz="2000" dirty="0"/>
              </a:p>
            </p:txBody>
          </p:sp>
        </mc:Choice>
        <mc:Fallback>
          <p:sp>
            <p:nvSpPr>
              <p:cNvPr id="5" name="TextBox 4"/>
              <p:cNvSpPr txBox="1">
                <a:spLocks noRot="1" noChangeAspect="1" noMove="1" noResize="1" noEditPoints="1" noAdjustHandles="1" noChangeArrowheads="1" noChangeShapeType="1" noTextEdit="1"/>
              </p:cNvSpPr>
              <p:nvPr/>
            </p:nvSpPr>
            <p:spPr>
              <a:xfrm>
                <a:off x="4890634" y="2195349"/>
                <a:ext cx="214546" cy="307777"/>
              </a:xfrm>
              <a:prstGeom prst="rect">
                <a:avLst/>
              </a:prstGeom>
              <a:blipFill rotWithShape="0">
                <a:blip r:embed="rId4"/>
                <a:stretch>
                  <a:fillRect l="-11429" t="-17647" r="-82857" b="-19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959446" y="2764748"/>
                <a:ext cx="1230913"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600" b="1" i="1" smtClean="0">
                          <a:latin typeface="Cambria Math" charset="0"/>
                        </a:rPr>
                        <m:t>𝒛</m:t>
                      </m:r>
                      <m:r>
                        <a:rPr lang="en-US" sz="1600" b="0" i="1" smtClean="0">
                          <a:latin typeface="Cambria Math" charset="0"/>
                        </a:rPr>
                        <m:t> ~</m:t>
                      </m:r>
                      <m:r>
                        <m:rPr>
                          <m:nor/>
                        </m:rPr>
                        <a:rPr lang="en-US" sz="1600" dirty="0"/>
                        <m:t>𝓝</m:t>
                      </m:r>
                      <m:d>
                        <m:dPr>
                          <m:ctrlPr>
                            <a:rPr lang="is-IS" sz="1600" b="0" i="1" dirty="0" smtClean="0">
                              <a:latin typeface="Cambria Math" charset="0"/>
                              <a:ea typeface="Cambria Math" charset="0"/>
                              <a:cs typeface="Cambria Math" charset="0"/>
                            </a:rPr>
                          </m:ctrlPr>
                        </m:dPr>
                        <m:e>
                          <m:r>
                            <m:rPr>
                              <m:sty m:val="p"/>
                            </m:rPr>
                            <a:rPr lang="el-GR" sz="1600" i="1" dirty="0">
                              <a:latin typeface="Cambria Math" charset="0"/>
                              <a:ea typeface="Cambria Math" charset="0"/>
                              <a:cs typeface="Cambria Math" charset="0"/>
                            </a:rPr>
                            <m:t>μ</m:t>
                          </m:r>
                          <m:r>
                            <a:rPr lang="en-US" sz="1600" b="0" i="1" dirty="0" smtClean="0">
                              <a:latin typeface="Cambria Math" charset="0"/>
                              <a:ea typeface="Cambria Math" charset="0"/>
                              <a:cs typeface="Cambria Math" charset="0"/>
                            </a:rPr>
                            <m:t>,</m:t>
                          </m:r>
                          <m:r>
                            <a:rPr lang="en-US" sz="1600" i="1" dirty="0">
                              <a:latin typeface="Cambria Math" charset="0"/>
                              <a:ea typeface="Cambria Math" charset="0"/>
                              <a:cs typeface="Cambria Math" charset="0"/>
                            </a:rPr>
                            <m:t>𝜎</m:t>
                          </m:r>
                        </m:e>
                      </m:d>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959446" y="2764748"/>
                <a:ext cx="1230913" cy="338554"/>
              </a:xfrm>
              <a:prstGeom prst="rect">
                <a:avLst/>
              </a:prstGeom>
              <a:blipFill rotWithShape="0">
                <a:blip r:embed="rId5"/>
                <a:stretch>
                  <a:fillRect t="-89091" b="-116364"/>
                </a:stretch>
              </a:blipFill>
            </p:spPr>
            <p:txBody>
              <a:bodyPr/>
              <a:lstStyle/>
              <a:p>
                <a:r>
                  <a:rPr lang="en-US">
                    <a:noFill/>
                  </a:rPr>
                  <a:t> </a:t>
                </a:r>
              </a:p>
            </p:txBody>
          </p:sp>
        </mc:Fallback>
      </mc:AlternateContent>
    </p:spTree>
    <p:extLst>
      <p:ext uri="{BB962C8B-B14F-4D97-AF65-F5344CB8AC3E}">
        <p14:creationId xmlns:p14="http://schemas.microsoft.com/office/powerpoint/2010/main" val="1330477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99588" y="308185"/>
            <a:ext cx="11360800" cy="763600"/>
          </a:xfrm>
          <a:prstGeom prst="rect">
            <a:avLst/>
          </a:prstGeom>
        </p:spPr>
        <p:txBody>
          <a:bodyPr wrap="square" lIns="121900" tIns="121900" rIns="121900" bIns="121900" anchor="t" anchorCtr="0">
            <a:noAutofit/>
          </a:bodyPr>
          <a:lstStyle/>
          <a:p>
            <a:r>
              <a:rPr lang="en" sz="3600" dirty="0"/>
              <a:t>GAN-based Data Generation: Motivation</a:t>
            </a:r>
          </a:p>
        </p:txBody>
      </p:sp>
      <p:sp>
        <p:nvSpPr>
          <p:cNvPr id="181" name="Shape 181"/>
          <p:cNvSpPr txBox="1">
            <a:spLocks noGrp="1"/>
          </p:cNvSpPr>
          <p:nvPr>
            <p:ph type="body" idx="1"/>
          </p:nvPr>
        </p:nvSpPr>
        <p:spPr>
          <a:xfrm>
            <a:off x="235390" y="1250267"/>
            <a:ext cx="8682273" cy="5501200"/>
          </a:xfrm>
          <a:prstGeom prst="rect">
            <a:avLst/>
          </a:prstGeom>
        </p:spPr>
        <p:txBody>
          <a:bodyPr wrap="square" lIns="121900" tIns="121900" rIns="121900" bIns="121900" anchor="t" anchorCtr="0">
            <a:noAutofit/>
          </a:bodyPr>
          <a:lstStyle/>
          <a:p>
            <a:pPr marL="609585" indent="-457189">
              <a:spcAft>
                <a:spcPts val="0"/>
              </a:spcAft>
              <a:buClr>
                <a:srgbClr val="000000"/>
              </a:buClr>
            </a:pPr>
            <a:r>
              <a:rPr lang="en" sz="2000" dirty="0">
                <a:solidFill>
                  <a:srgbClr val="000000"/>
                </a:solidFill>
              </a:rPr>
              <a:t>Consider the following scenario: </a:t>
            </a:r>
          </a:p>
          <a:p>
            <a:pPr marL="1219170" lvl="1" indent="-431789">
              <a:spcAft>
                <a:spcPts val="0"/>
              </a:spcAft>
              <a:buClr>
                <a:srgbClr val="000000"/>
              </a:buClr>
              <a:buSzPct val="100000"/>
            </a:pPr>
            <a:r>
              <a:rPr lang="en" sz="1800" dirty="0">
                <a:solidFill>
                  <a:srgbClr val="000000"/>
                </a:solidFill>
              </a:rPr>
              <a:t>It is only possible to collect a small number of real world data points, and only </a:t>
            </a:r>
            <a:r>
              <a:rPr lang="en-US" sz="1800" dirty="0" smtClean="0">
                <a:solidFill>
                  <a:srgbClr val="000000"/>
                </a:solidFill>
              </a:rPr>
              <a:t>observe</a:t>
            </a:r>
            <a:r>
              <a:rPr lang="en" sz="1800" dirty="0" smtClean="0">
                <a:solidFill>
                  <a:srgbClr val="000000"/>
                </a:solidFill>
              </a:rPr>
              <a:t> </a:t>
            </a:r>
            <a:r>
              <a:rPr lang="en" sz="1800" dirty="0">
                <a:solidFill>
                  <a:srgbClr val="000000"/>
                </a:solidFill>
              </a:rPr>
              <a:t>SNR values 6, 8, 16, and 18</a:t>
            </a:r>
          </a:p>
          <a:p>
            <a:pPr marL="1219170" lvl="1" indent="-431789">
              <a:spcAft>
                <a:spcPts val="0"/>
              </a:spcAft>
              <a:buClr>
                <a:srgbClr val="000000"/>
              </a:buClr>
              <a:buSzPct val="100000"/>
            </a:pPr>
            <a:r>
              <a:rPr lang="en-US" sz="1800" dirty="0" smtClean="0">
                <a:solidFill>
                  <a:srgbClr val="000000"/>
                </a:solidFill>
              </a:rPr>
              <a:t>However, </a:t>
            </a:r>
            <a:r>
              <a:rPr lang="en-US" sz="1800" dirty="0">
                <a:solidFill>
                  <a:srgbClr val="000000"/>
                </a:solidFill>
              </a:rPr>
              <a:t>w</a:t>
            </a:r>
            <a:r>
              <a:rPr lang="en" sz="1800" dirty="0" smtClean="0">
                <a:solidFill>
                  <a:srgbClr val="000000"/>
                </a:solidFill>
              </a:rPr>
              <a:t>e </a:t>
            </a:r>
            <a:r>
              <a:rPr lang="en" sz="1800" dirty="0">
                <a:solidFill>
                  <a:srgbClr val="000000"/>
                </a:solidFill>
              </a:rPr>
              <a:t>need to train a model that works not only at SNR values 6, 8, 16, and 18, but at 10, 12, and 14 </a:t>
            </a:r>
            <a:r>
              <a:rPr lang="en-US" sz="1800" dirty="0" smtClean="0">
                <a:solidFill>
                  <a:srgbClr val="000000"/>
                </a:solidFill>
              </a:rPr>
              <a:t>as they </a:t>
            </a:r>
            <a:r>
              <a:rPr lang="en" sz="1800" dirty="0" smtClean="0">
                <a:solidFill>
                  <a:srgbClr val="000000"/>
                </a:solidFill>
              </a:rPr>
              <a:t>could </a:t>
            </a:r>
            <a:r>
              <a:rPr lang="en" sz="1800" dirty="0">
                <a:solidFill>
                  <a:srgbClr val="000000"/>
                </a:solidFill>
              </a:rPr>
              <a:t>observed in a new </a:t>
            </a:r>
            <a:r>
              <a:rPr lang="en" sz="1800" dirty="0" smtClean="0">
                <a:solidFill>
                  <a:srgbClr val="000000"/>
                </a:solidFill>
              </a:rPr>
              <a:t>environment</a:t>
            </a:r>
            <a:r>
              <a:rPr lang="en-US" sz="1800" dirty="0" smtClean="0">
                <a:solidFill>
                  <a:srgbClr val="000000"/>
                </a:solidFill>
              </a:rPr>
              <a:t> or at a later time</a:t>
            </a:r>
            <a:endParaRPr lang="en" sz="1800" dirty="0">
              <a:solidFill>
                <a:srgbClr val="000000"/>
              </a:solidFill>
            </a:endParaRPr>
          </a:p>
          <a:p>
            <a:pPr marL="609585" indent="-457189">
              <a:spcAft>
                <a:spcPts val="0"/>
              </a:spcAft>
              <a:buClr>
                <a:srgbClr val="000000"/>
              </a:buClr>
            </a:pPr>
            <a:r>
              <a:rPr lang="en-US" sz="2000" dirty="0">
                <a:solidFill>
                  <a:srgbClr val="000000"/>
                </a:solidFill>
              </a:rPr>
              <a:t>T</a:t>
            </a:r>
            <a:r>
              <a:rPr lang="en" sz="2000" dirty="0" smtClean="0">
                <a:solidFill>
                  <a:srgbClr val="000000"/>
                </a:solidFill>
              </a:rPr>
              <a:t>here </a:t>
            </a:r>
            <a:r>
              <a:rPr lang="en" sz="2000" dirty="0">
                <a:solidFill>
                  <a:srgbClr val="000000"/>
                </a:solidFill>
              </a:rPr>
              <a:t>is a potential </a:t>
            </a:r>
            <a:r>
              <a:rPr lang="en" sz="2000" dirty="0" smtClean="0">
                <a:solidFill>
                  <a:srgbClr val="000000"/>
                </a:solidFill>
              </a:rPr>
              <a:t>pitfall</a:t>
            </a:r>
            <a:r>
              <a:rPr lang="en-US" sz="2000" dirty="0" smtClean="0">
                <a:solidFill>
                  <a:srgbClr val="000000"/>
                </a:solidFill>
              </a:rPr>
              <a:t> of overfitting as the training set is small and </a:t>
            </a:r>
            <a:r>
              <a:rPr lang="en" sz="2000" dirty="0" smtClean="0">
                <a:solidFill>
                  <a:srgbClr val="000000"/>
                </a:solidFill>
              </a:rPr>
              <a:t>there </a:t>
            </a:r>
            <a:r>
              <a:rPr lang="en-US" sz="2000" dirty="0" smtClean="0">
                <a:solidFill>
                  <a:srgbClr val="000000"/>
                </a:solidFill>
              </a:rPr>
              <a:t>are no examples at several </a:t>
            </a:r>
            <a:r>
              <a:rPr lang="en" sz="2000" dirty="0" smtClean="0">
                <a:solidFill>
                  <a:srgbClr val="000000"/>
                </a:solidFill>
              </a:rPr>
              <a:t>SNR </a:t>
            </a:r>
            <a:r>
              <a:rPr lang="en" sz="2000" dirty="0">
                <a:solidFill>
                  <a:srgbClr val="000000"/>
                </a:solidFill>
              </a:rPr>
              <a:t>values </a:t>
            </a:r>
            <a:r>
              <a:rPr lang="en-US" sz="2000" dirty="0" smtClean="0">
                <a:solidFill>
                  <a:srgbClr val="000000"/>
                </a:solidFill>
              </a:rPr>
              <a:t>leading to poor generalization of </a:t>
            </a:r>
            <a:r>
              <a:rPr lang="en" sz="2000" dirty="0" smtClean="0">
                <a:solidFill>
                  <a:srgbClr val="000000"/>
                </a:solidFill>
              </a:rPr>
              <a:t>the </a:t>
            </a:r>
            <a:r>
              <a:rPr lang="en" sz="2000" dirty="0">
                <a:solidFill>
                  <a:srgbClr val="000000"/>
                </a:solidFill>
              </a:rPr>
              <a:t>model </a:t>
            </a:r>
            <a:endParaRPr lang="en-US" sz="2000" dirty="0" smtClean="0">
              <a:solidFill>
                <a:srgbClr val="000000"/>
              </a:solidFill>
            </a:endParaRPr>
          </a:p>
          <a:p>
            <a:pPr marL="609585" indent="-457189">
              <a:spcAft>
                <a:spcPts val="0"/>
              </a:spcAft>
              <a:buClr>
                <a:srgbClr val="000000"/>
              </a:buClr>
            </a:pPr>
            <a:r>
              <a:rPr lang="en" sz="2000" dirty="0" smtClean="0">
                <a:solidFill>
                  <a:schemeClr val="dk1"/>
                </a:solidFill>
              </a:rPr>
              <a:t>In </a:t>
            </a:r>
            <a:r>
              <a:rPr lang="en" sz="2000" dirty="0">
                <a:solidFill>
                  <a:schemeClr val="dk1"/>
                </a:solidFill>
              </a:rPr>
              <a:t>general, there are multiple challenges in collecting real world </a:t>
            </a:r>
            <a:r>
              <a:rPr lang="en" sz="2000" dirty="0" smtClean="0">
                <a:solidFill>
                  <a:schemeClr val="dk1"/>
                </a:solidFill>
              </a:rPr>
              <a:t>datasets</a:t>
            </a:r>
            <a:r>
              <a:rPr lang="en-US" sz="2000" dirty="0" smtClean="0">
                <a:solidFill>
                  <a:schemeClr val="dk1"/>
                </a:solidFill>
              </a:rPr>
              <a:t> to be used for training machine learning models</a:t>
            </a:r>
            <a:endParaRPr lang="en" sz="2000" dirty="0">
              <a:solidFill>
                <a:schemeClr val="dk1"/>
              </a:solidFill>
            </a:endParaRPr>
          </a:p>
          <a:p>
            <a:pPr marL="1219170" lvl="1" indent="-431789">
              <a:spcAft>
                <a:spcPts val="0"/>
              </a:spcAft>
              <a:buClr>
                <a:schemeClr val="dk1"/>
              </a:buClr>
              <a:buSzPct val="100000"/>
            </a:pPr>
            <a:r>
              <a:rPr lang="en" sz="1800" dirty="0">
                <a:solidFill>
                  <a:schemeClr val="dk1"/>
                </a:solidFill>
              </a:rPr>
              <a:t>It is impractical to collect data under all possible settings (e.g., different SNR values)</a:t>
            </a:r>
          </a:p>
          <a:p>
            <a:pPr marL="1219170" lvl="1" indent="-431789">
              <a:spcAft>
                <a:spcPts val="0"/>
              </a:spcAft>
              <a:buClr>
                <a:schemeClr val="dk1"/>
              </a:buClr>
              <a:buSzPct val="100000"/>
            </a:pPr>
            <a:r>
              <a:rPr lang="en" sz="1800" dirty="0">
                <a:solidFill>
                  <a:schemeClr val="dk1"/>
                </a:solidFill>
              </a:rPr>
              <a:t>It is expensive to collect large amounts of data even under just a few scenarios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208228" y="225950"/>
            <a:ext cx="8745647" cy="763600"/>
          </a:xfrm>
          <a:prstGeom prst="rect">
            <a:avLst/>
          </a:prstGeom>
        </p:spPr>
        <p:txBody>
          <a:bodyPr wrap="square" lIns="121900" tIns="121900" rIns="121900" bIns="121900" anchor="t" anchorCtr="0">
            <a:noAutofit/>
          </a:bodyPr>
          <a:lstStyle/>
          <a:p>
            <a:r>
              <a:rPr lang="en" sz="3600" dirty="0"/>
              <a:t>GANs as a Tool for Synthetic Data Generation</a:t>
            </a:r>
          </a:p>
        </p:txBody>
      </p:sp>
      <p:sp>
        <p:nvSpPr>
          <p:cNvPr id="187" name="Shape 187"/>
          <p:cNvSpPr txBox="1">
            <a:spLocks noGrp="1"/>
          </p:cNvSpPr>
          <p:nvPr>
            <p:ph type="body" idx="1"/>
          </p:nvPr>
        </p:nvSpPr>
        <p:spPr>
          <a:xfrm>
            <a:off x="104114" y="1448553"/>
            <a:ext cx="8953877" cy="5189087"/>
          </a:xfrm>
          <a:prstGeom prst="rect">
            <a:avLst/>
          </a:prstGeom>
        </p:spPr>
        <p:txBody>
          <a:bodyPr wrap="square" lIns="121900" tIns="121900" rIns="121900" bIns="121900" anchor="t" anchorCtr="0">
            <a:noAutofit/>
          </a:bodyPr>
          <a:lstStyle/>
          <a:p>
            <a:pPr marL="609585" indent="-457189">
              <a:spcAft>
                <a:spcPts val="0"/>
              </a:spcAft>
              <a:buClr>
                <a:srgbClr val="000000"/>
              </a:buClr>
            </a:pPr>
            <a:r>
              <a:rPr lang="en" sz="2000" dirty="0">
                <a:solidFill>
                  <a:srgbClr val="000000"/>
                </a:solidFill>
              </a:rPr>
              <a:t>GANs are one mechanism that can produce two desirable effects:</a:t>
            </a:r>
          </a:p>
          <a:p>
            <a:pPr marL="1219170" lvl="1" indent="-423323">
              <a:spcAft>
                <a:spcPts val="0"/>
              </a:spcAft>
              <a:buClr>
                <a:srgbClr val="000000"/>
              </a:buClr>
            </a:pPr>
            <a:r>
              <a:rPr lang="en" sz="1600" dirty="0">
                <a:solidFill>
                  <a:schemeClr val="dk1"/>
                </a:solidFill>
              </a:rPr>
              <a:t>GANs can create synthetic data for conditions not represented in the dataset, allowing the model to generalize better to data inputs of unseen type (e.g., SNR values not in the original dataset)</a:t>
            </a:r>
          </a:p>
          <a:p>
            <a:pPr marL="1219170" lvl="1" indent="-423323">
              <a:spcAft>
                <a:spcPts val="0"/>
              </a:spcAft>
              <a:buClr>
                <a:srgbClr val="000000"/>
              </a:buClr>
            </a:pPr>
            <a:r>
              <a:rPr lang="en" sz="1600" dirty="0">
                <a:solidFill>
                  <a:srgbClr val="000000"/>
                </a:solidFill>
              </a:rPr>
              <a:t>GANs can augment a small dataset, making it sufficiently large to train a model </a:t>
            </a:r>
            <a:r>
              <a:rPr lang="en" sz="1600" dirty="0" smtClean="0">
                <a:solidFill>
                  <a:srgbClr val="000000"/>
                </a:solidFill>
              </a:rPr>
              <a:t>successfully</a:t>
            </a:r>
            <a:r>
              <a:rPr lang="en-US" sz="1600" dirty="0" smtClean="0">
                <a:solidFill>
                  <a:srgbClr val="000000"/>
                </a:solidFill>
              </a:rPr>
              <a:t>, reducing the risk of overfitting</a:t>
            </a:r>
            <a:endParaRPr lang="en" sz="1600" dirty="0">
              <a:solidFill>
                <a:srgbClr val="000000"/>
              </a:solidFill>
            </a:endParaRPr>
          </a:p>
          <a:p>
            <a:pPr marL="609585" indent="-457189">
              <a:spcAft>
                <a:spcPts val="0"/>
              </a:spcAft>
              <a:buClr>
                <a:srgbClr val="000000"/>
              </a:buClr>
            </a:pPr>
            <a:r>
              <a:rPr lang="en-US" sz="2000" dirty="0">
                <a:solidFill>
                  <a:srgbClr val="000000"/>
                </a:solidFill>
              </a:rPr>
              <a:t>I</a:t>
            </a:r>
            <a:r>
              <a:rPr lang="en" sz="2000" dirty="0" smtClean="0">
                <a:solidFill>
                  <a:srgbClr val="000000"/>
                </a:solidFill>
              </a:rPr>
              <a:t>n </a:t>
            </a:r>
            <a:r>
              <a:rPr lang="en" sz="2000" dirty="0">
                <a:solidFill>
                  <a:srgbClr val="000000"/>
                </a:solidFill>
              </a:rPr>
              <a:t>the next </a:t>
            </a:r>
            <a:r>
              <a:rPr lang="en-US" sz="2000" dirty="0" smtClean="0">
                <a:solidFill>
                  <a:srgbClr val="000000"/>
                </a:solidFill>
              </a:rPr>
              <a:t>section</a:t>
            </a:r>
            <a:r>
              <a:rPr lang="en" sz="2000" dirty="0" smtClean="0">
                <a:solidFill>
                  <a:srgbClr val="000000"/>
                </a:solidFill>
              </a:rPr>
              <a:t>, </a:t>
            </a:r>
            <a:r>
              <a:rPr lang="en" sz="2000" dirty="0">
                <a:solidFill>
                  <a:srgbClr val="000000"/>
                </a:solidFill>
              </a:rPr>
              <a:t>we show example data generated for a GAN trained on the </a:t>
            </a:r>
            <a:r>
              <a:rPr lang="en" sz="2000" dirty="0" err="1">
                <a:solidFill>
                  <a:srgbClr val="000000"/>
                </a:solidFill>
              </a:rPr>
              <a:t>RadioML</a:t>
            </a:r>
            <a:r>
              <a:rPr lang="en" sz="2000" dirty="0">
                <a:solidFill>
                  <a:srgbClr val="000000"/>
                </a:solidFill>
              </a:rPr>
              <a:t> dataset and use SNR as a proxy for </a:t>
            </a:r>
            <a:r>
              <a:rPr lang="en-US" sz="2000" dirty="0" smtClean="0">
                <a:solidFill>
                  <a:srgbClr val="000000"/>
                </a:solidFill>
              </a:rPr>
              <a:t>different channel conditions</a:t>
            </a:r>
            <a:endParaRPr lang="en" sz="2000" dirty="0">
              <a:solidFill>
                <a:srgbClr val="000000"/>
              </a:solidFill>
            </a:endParaRPr>
          </a:p>
          <a:p>
            <a:pPr marL="1219170" lvl="1" indent="-423323">
              <a:spcAft>
                <a:spcPts val="0"/>
              </a:spcAft>
              <a:buClr>
                <a:srgbClr val="000000"/>
              </a:buClr>
            </a:pPr>
            <a:r>
              <a:rPr lang="en" sz="1800" dirty="0">
                <a:solidFill>
                  <a:srgbClr val="000000"/>
                </a:solidFill>
              </a:rPr>
              <a:t>Note that we use the </a:t>
            </a:r>
            <a:r>
              <a:rPr lang="en" sz="1800" dirty="0" err="1">
                <a:solidFill>
                  <a:srgbClr val="000000"/>
                </a:solidFill>
              </a:rPr>
              <a:t>RadioML</a:t>
            </a:r>
            <a:r>
              <a:rPr lang="en" sz="1800" dirty="0">
                <a:solidFill>
                  <a:srgbClr val="000000"/>
                </a:solidFill>
              </a:rPr>
              <a:t> dataset only for preliminary results.  We will capture real I/Q measurements with a set USRPs in different environments </a:t>
            </a:r>
            <a:r>
              <a:rPr lang="en" sz="1800" dirty="0" smtClean="0">
                <a:solidFill>
                  <a:srgbClr val="000000"/>
                </a:solidFill>
              </a:rPr>
              <a:t>in</a:t>
            </a:r>
            <a:r>
              <a:rPr lang="en-US" sz="1800" dirty="0" smtClean="0">
                <a:solidFill>
                  <a:srgbClr val="000000"/>
                </a:solidFill>
              </a:rPr>
              <a:t> the</a:t>
            </a:r>
            <a:r>
              <a:rPr lang="en" sz="1800" dirty="0" smtClean="0">
                <a:solidFill>
                  <a:srgbClr val="000000"/>
                </a:solidFill>
              </a:rPr>
              <a:t> future</a:t>
            </a:r>
            <a:endParaRPr lang="en-US" sz="1800" dirty="0" smtClean="0">
              <a:solidFill>
                <a:srgbClr val="000000"/>
              </a:solidFill>
            </a:endParaRPr>
          </a:p>
          <a:p>
            <a:pPr marL="609585" indent="-457189">
              <a:spcAft>
                <a:spcPts val="0"/>
              </a:spcAft>
              <a:buClr>
                <a:srgbClr val="000000"/>
              </a:buClr>
            </a:pPr>
            <a:r>
              <a:rPr lang="en" sz="2000" dirty="0" smtClean="0">
                <a:solidFill>
                  <a:srgbClr val="000000"/>
                </a:solidFill>
              </a:rPr>
              <a:t>Our initial task </a:t>
            </a:r>
            <a:r>
              <a:rPr lang="en-US" sz="2000" dirty="0" smtClean="0">
                <a:solidFill>
                  <a:srgbClr val="000000"/>
                </a:solidFill>
              </a:rPr>
              <a:t>is to predict </a:t>
            </a:r>
            <a:r>
              <a:rPr lang="en" sz="2000" dirty="0" smtClean="0">
                <a:solidFill>
                  <a:srgbClr val="000000"/>
                </a:solidFill>
              </a:rPr>
              <a:t>the SNR of the input signal (using a regress</a:t>
            </a:r>
            <a:r>
              <a:rPr lang="en-US" sz="2000" dirty="0" smtClean="0">
                <a:solidFill>
                  <a:srgbClr val="000000"/>
                </a:solidFill>
              </a:rPr>
              <a:t>ion</a:t>
            </a:r>
            <a:r>
              <a:rPr lang="en" sz="2000" dirty="0" smtClean="0">
                <a:solidFill>
                  <a:srgbClr val="000000"/>
                </a:solidFill>
              </a:rPr>
              <a:t> model)</a:t>
            </a:r>
            <a:r>
              <a:rPr lang="en-US" sz="2000" dirty="0" smtClean="0">
                <a:solidFill>
                  <a:srgbClr val="000000"/>
                </a:solidFill>
              </a:rPr>
              <a:t> </a:t>
            </a:r>
            <a:endParaRPr lang="en-US" sz="2000" dirty="0">
              <a:solidFill>
                <a:srgbClr val="000000"/>
              </a:solidFill>
            </a:endParaRPr>
          </a:p>
          <a:p>
            <a:pPr marL="609585" indent="-457189">
              <a:spcAft>
                <a:spcPts val="0"/>
              </a:spcAft>
              <a:buClr>
                <a:srgbClr val="000000"/>
              </a:buClr>
            </a:pPr>
            <a:r>
              <a:rPr lang="en" sz="2000" dirty="0" smtClean="0">
                <a:solidFill>
                  <a:srgbClr val="000000"/>
                </a:solidFill>
              </a:rPr>
              <a:t>We </a:t>
            </a:r>
            <a:r>
              <a:rPr lang="en" sz="2000" dirty="0">
                <a:solidFill>
                  <a:srgbClr val="000000"/>
                </a:solidFill>
              </a:rPr>
              <a:t>show that our model trained on a dataset augmented with synthetic data outperforms one trained on a more restricted dataset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62139" y="593367"/>
            <a:ext cx="8546472" cy="763600"/>
          </a:xfrm>
          <a:prstGeom prst="rect">
            <a:avLst/>
          </a:prstGeom>
        </p:spPr>
        <p:txBody>
          <a:bodyPr wrap="square" lIns="121900" tIns="121900" rIns="121900" bIns="121900" anchor="t" anchorCtr="0">
            <a:noAutofit/>
          </a:bodyPr>
          <a:lstStyle/>
          <a:p>
            <a:r>
              <a:rPr lang="en"/>
              <a:t>Agenda</a:t>
            </a:r>
          </a:p>
        </p:txBody>
      </p:sp>
      <p:sp>
        <p:nvSpPr>
          <p:cNvPr id="61" name="Shape 61"/>
          <p:cNvSpPr txBox="1">
            <a:spLocks noGrp="1"/>
          </p:cNvSpPr>
          <p:nvPr>
            <p:ph type="body" idx="1"/>
          </p:nvPr>
        </p:nvSpPr>
        <p:spPr>
          <a:xfrm>
            <a:off x="362139" y="1536633"/>
            <a:ext cx="8066638" cy="4555200"/>
          </a:xfrm>
          <a:prstGeom prst="rect">
            <a:avLst/>
          </a:prstGeom>
        </p:spPr>
        <p:txBody>
          <a:bodyPr wrap="square" lIns="121900" tIns="121900" rIns="121900" bIns="121900" anchor="t" anchorCtr="0">
            <a:noAutofit/>
          </a:bodyPr>
          <a:lstStyle/>
          <a:p>
            <a:pPr marL="609585" indent="-457189">
              <a:buClr>
                <a:srgbClr val="000000"/>
              </a:buClr>
            </a:pPr>
            <a:r>
              <a:rPr lang="en" dirty="0">
                <a:solidFill>
                  <a:schemeClr val="bg1">
                    <a:lumMod val="50000"/>
                  </a:schemeClr>
                </a:solidFill>
              </a:rPr>
              <a:t>Big Picture: A Data-Driven Neural Network for Modulation Classification and Demodulation </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bg1">
                    <a:lumMod val="50000"/>
                  </a:schemeClr>
                </a:solidFill>
              </a:rPr>
              <a:t>A Complex Valued Neural Network for Capturing Phase Information for Modulation Classification</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err="1">
                <a:solidFill>
                  <a:schemeClr val="bg1">
                    <a:lumMod val="50000"/>
                  </a:schemeClr>
                </a:solidFill>
              </a:rPr>
              <a:t>RadioML</a:t>
            </a:r>
            <a:r>
              <a:rPr lang="en" dirty="0">
                <a:solidFill>
                  <a:schemeClr val="bg1">
                    <a:lumMod val="50000"/>
                  </a:schemeClr>
                </a:solidFill>
              </a:rPr>
              <a:t> Dataset, Experiments and Results</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bg1">
                    <a:lumMod val="50000"/>
                  </a:schemeClr>
                </a:solidFill>
              </a:rPr>
              <a:t>Preparing for Real World Scenarios with GAN Augmented Data</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tx1"/>
                </a:solidFill>
              </a:rPr>
              <a:t>Experimental Results Utilizing GAN-generated Data</a:t>
            </a:r>
          </a:p>
        </p:txBody>
      </p:sp>
    </p:spTree>
    <p:extLst>
      <p:ext uri="{BB962C8B-B14F-4D97-AF65-F5344CB8AC3E}">
        <p14:creationId xmlns:p14="http://schemas.microsoft.com/office/powerpoint/2010/main" val="18925257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228119" y="277859"/>
            <a:ext cx="9710000" cy="763600"/>
          </a:xfrm>
          <a:prstGeom prst="rect">
            <a:avLst/>
          </a:prstGeom>
        </p:spPr>
        <p:txBody>
          <a:bodyPr wrap="square" lIns="121900" tIns="121900" rIns="121900" bIns="121900" anchor="t" anchorCtr="0">
            <a:noAutofit/>
          </a:bodyPr>
          <a:lstStyle/>
          <a:p>
            <a:r>
              <a:rPr lang="en" sz="3600" dirty="0"/>
              <a:t>Understanding the Graphics</a:t>
            </a:r>
          </a:p>
        </p:txBody>
      </p:sp>
      <p:sp>
        <p:nvSpPr>
          <p:cNvPr id="193" name="Shape 193"/>
          <p:cNvSpPr txBox="1">
            <a:spLocks noGrp="1"/>
          </p:cNvSpPr>
          <p:nvPr>
            <p:ph type="body" idx="1"/>
          </p:nvPr>
        </p:nvSpPr>
        <p:spPr>
          <a:xfrm>
            <a:off x="0" y="3888370"/>
            <a:ext cx="8971984" cy="3185092"/>
          </a:xfrm>
          <a:prstGeom prst="rect">
            <a:avLst/>
          </a:prstGeom>
        </p:spPr>
        <p:txBody>
          <a:bodyPr wrap="square" lIns="121900" tIns="121900" rIns="121900" bIns="121900" anchor="t" anchorCtr="0">
            <a:noAutofit/>
          </a:bodyPr>
          <a:lstStyle/>
          <a:p>
            <a:pPr marL="609585" indent="-431789">
              <a:spcAft>
                <a:spcPts val="0"/>
              </a:spcAft>
              <a:buClr>
                <a:srgbClr val="000000"/>
              </a:buClr>
            </a:pPr>
            <a:r>
              <a:rPr lang="en" dirty="0">
                <a:solidFill>
                  <a:srgbClr val="000000"/>
                </a:solidFill>
              </a:rPr>
              <a:t>We train a GAN with a generator G and discriminator D on examples of I/Q data with different bit sequences, modulation schemes, and SNR values</a:t>
            </a:r>
          </a:p>
          <a:p>
            <a:pPr marL="609585" indent="-431789">
              <a:spcAft>
                <a:spcPts val="0"/>
              </a:spcAft>
              <a:buClr>
                <a:srgbClr val="000000"/>
              </a:buClr>
            </a:pPr>
            <a:r>
              <a:rPr lang="en" dirty="0">
                <a:solidFill>
                  <a:srgbClr val="000000"/>
                </a:solidFill>
              </a:rPr>
              <a:t>For each </a:t>
            </a:r>
            <a:r>
              <a:rPr lang="en" b="1" dirty="0">
                <a:solidFill>
                  <a:srgbClr val="000000"/>
                </a:solidFill>
              </a:rPr>
              <a:t>Z </a:t>
            </a:r>
            <a:r>
              <a:rPr lang="en" dirty="0">
                <a:solidFill>
                  <a:srgbClr val="000000"/>
                </a:solidFill>
              </a:rPr>
              <a:t>vector = [z, SNR] fed into the Generator, the Generator will generate 128 points of I/Q </a:t>
            </a:r>
            <a:r>
              <a:rPr lang="en" dirty="0" smtClean="0">
                <a:solidFill>
                  <a:srgbClr val="000000"/>
                </a:solidFill>
              </a:rPr>
              <a:t>data</a:t>
            </a:r>
            <a:r>
              <a:rPr lang="en-US" dirty="0" smtClean="0">
                <a:solidFill>
                  <a:srgbClr val="000000"/>
                </a:solidFill>
              </a:rPr>
              <a:t>, trying to convince the Discriminator it is a real example</a:t>
            </a:r>
            <a:endParaRPr lang="en" dirty="0">
              <a:solidFill>
                <a:srgbClr val="000000"/>
              </a:solidFill>
            </a:endParaRPr>
          </a:p>
          <a:p>
            <a:pPr marL="609585" indent="-431789">
              <a:spcAft>
                <a:spcPts val="0"/>
              </a:spcAft>
              <a:buClr>
                <a:srgbClr val="000000"/>
              </a:buClr>
            </a:pPr>
            <a:r>
              <a:rPr lang="en" dirty="0">
                <a:solidFill>
                  <a:srgbClr val="000000"/>
                </a:solidFill>
              </a:rPr>
              <a:t>We can visualize this data generated by the Generator, as shown in the image above</a:t>
            </a:r>
          </a:p>
          <a:p>
            <a:pPr marL="1219170" lvl="1" indent="-431789">
              <a:spcAft>
                <a:spcPts val="0"/>
              </a:spcAft>
              <a:buClr>
                <a:srgbClr val="000000"/>
              </a:buClr>
              <a:buSzPct val="100000"/>
            </a:pPr>
            <a:r>
              <a:rPr lang="en-US" sz="1800" dirty="0" smtClean="0">
                <a:solidFill>
                  <a:srgbClr val="000000"/>
                </a:solidFill>
              </a:rPr>
              <a:t>Shown as in a </a:t>
            </a:r>
            <a:r>
              <a:rPr lang="en" sz="1800" dirty="0" smtClean="0">
                <a:solidFill>
                  <a:srgbClr val="000000"/>
                </a:solidFill>
              </a:rPr>
              <a:t>constellation </a:t>
            </a:r>
            <a:r>
              <a:rPr lang="en" sz="1800" dirty="0">
                <a:solidFill>
                  <a:srgbClr val="000000"/>
                </a:solidFill>
              </a:rPr>
              <a:t>view (left hand side)</a:t>
            </a:r>
          </a:p>
          <a:p>
            <a:pPr marL="1219170" lvl="1" indent="-431789">
              <a:spcAft>
                <a:spcPts val="0"/>
              </a:spcAft>
              <a:buClr>
                <a:srgbClr val="000000"/>
              </a:buClr>
              <a:buSzPct val="100000"/>
            </a:pPr>
            <a:r>
              <a:rPr lang="en-US" sz="1800" dirty="0" smtClean="0">
                <a:solidFill>
                  <a:srgbClr val="000000"/>
                </a:solidFill>
              </a:rPr>
              <a:t>Shown as in-phase (orange) and quadrature (blue) components over time</a:t>
            </a:r>
          </a:p>
        </p:txBody>
      </p:sp>
      <p:pic>
        <p:nvPicPr>
          <p:cNvPr id="194" name="Shape 194"/>
          <p:cNvPicPr preferRelativeResize="0"/>
          <p:nvPr/>
        </p:nvPicPr>
        <p:blipFill>
          <a:blip r:embed="rId3">
            <a:alphaModFix/>
          </a:blip>
          <a:stretch>
            <a:fillRect/>
          </a:stretch>
        </p:blipFill>
        <p:spPr>
          <a:xfrm>
            <a:off x="1481958" y="1474213"/>
            <a:ext cx="6085489" cy="2120609"/>
          </a:xfrm>
          <a:prstGeom prst="rect">
            <a:avLst/>
          </a:prstGeom>
          <a:noFill/>
          <a:ln>
            <a:noFill/>
          </a:ln>
        </p:spPr>
      </p:pic>
      <p:sp>
        <p:nvSpPr>
          <p:cNvPr id="195" name="Shape 195"/>
          <p:cNvSpPr txBox="1"/>
          <p:nvPr/>
        </p:nvSpPr>
        <p:spPr>
          <a:xfrm>
            <a:off x="-89554" y="1422575"/>
            <a:ext cx="1571512" cy="2076000"/>
          </a:xfrm>
          <a:prstGeom prst="rect">
            <a:avLst/>
          </a:prstGeom>
          <a:noFill/>
          <a:ln>
            <a:noFill/>
          </a:ln>
        </p:spPr>
        <p:txBody>
          <a:bodyPr wrap="square" lIns="121900" tIns="121900" rIns="121900" bIns="121900" anchor="t" anchorCtr="0">
            <a:noAutofit/>
          </a:bodyPr>
          <a:lstStyle/>
          <a:p>
            <a:pPr algn="r"/>
            <a:r>
              <a:rPr lang="en" sz="1600" b="1" dirty="0"/>
              <a:t>Constellation Plot</a:t>
            </a:r>
          </a:p>
          <a:p>
            <a:pPr algn="r"/>
            <a:r>
              <a:rPr lang="en" sz="1600" dirty="0"/>
              <a:t>(each point corresponds to one of the 128 points)</a:t>
            </a:r>
          </a:p>
        </p:txBody>
      </p:sp>
      <p:sp>
        <p:nvSpPr>
          <p:cNvPr id="196" name="Shape 196"/>
          <p:cNvSpPr txBox="1"/>
          <p:nvPr/>
        </p:nvSpPr>
        <p:spPr>
          <a:xfrm>
            <a:off x="7379501" y="1422575"/>
            <a:ext cx="1667766" cy="2076000"/>
          </a:xfrm>
          <a:prstGeom prst="rect">
            <a:avLst/>
          </a:prstGeom>
          <a:noFill/>
          <a:ln>
            <a:noFill/>
          </a:ln>
        </p:spPr>
        <p:txBody>
          <a:bodyPr wrap="square" lIns="121900" tIns="121900" rIns="121900" bIns="121900" anchor="t" anchorCtr="0">
            <a:noAutofit/>
          </a:bodyPr>
          <a:lstStyle/>
          <a:p>
            <a:r>
              <a:rPr lang="en" sz="1600" b="1" dirty="0"/>
              <a:t>I/Q Data Plot</a:t>
            </a:r>
          </a:p>
          <a:p>
            <a:r>
              <a:rPr lang="en" sz="1600" dirty="0"/>
              <a:t>(orange line is I data and blue line is Q data, the x-axis index corresponds to a sample point)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62139" y="593367"/>
            <a:ext cx="8546472" cy="763600"/>
          </a:xfrm>
          <a:prstGeom prst="rect">
            <a:avLst/>
          </a:prstGeom>
        </p:spPr>
        <p:txBody>
          <a:bodyPr wrap="square" lIns="121900" tIns="121900" rIns="121900" bIns="121900" anchor="t" anchorCtr="0">
            <a:noAutofit/>
          </a:bodyPr>
          <a:lstStyle/>
          <a:p>
            <a:r>
              <a:rPr lang="en"/>
              <a:t>Agenda</a:t>
            </a:r>
          </a:p>
        </p:txBody>
      </p:sp>
      <p:sp>
        <p:nvSpPr>
          <p:cNvPr id="61" name="Shape 61"/>
          <p:cNvSpPr txBox="1">
            <a:spLocks noGrp="1"/>
          </p:cNvSpPr>
          <p:nvPr>
            <p:ph type="body" idx="1"/>
          </p:nvPr>
        </p:nvSpPr>
        <p:spPr>
          <a:xfrm>
            <a:off x="362139" y="1536633"/>
            <a:ext cx="8066638" cy="4555200"/>
          </a:xfrm>
          <a:prstGeom prst="rect">
            <a:avLst/>
          </a:prstGeom>
        </p:spPr>
        <p:txBody>
          <a:bodyPr wrap="square" lIns="121900" tIns="121900" rIns="121900" bIns="121900" anchor="t" anchorCtr="0">
            <a:noAutofit/>
          </a:bodyPr>
          <a:lstStyle/>
          <a:p>
            <a:pPr marL="609585" indent="-457189">
              <a:buClr>
                <a:srgbClr val="000000"/>
              </a:buClr>
            </a:pPr>
            <a:r>
              <a:rPr lang="en" dirty="0">
                <a:solidFill>
                  <a:srgbClr val="000000"/>
                </a:solidFill>
              </a:rPr>
              <a:t>Big Picture: A Data-Driven Neural Network for Modulation Classification and Demodulation </a:t>
            </a:r>
            <a:br>
              <a:rPr lang="en" dirty="0">
                <a:solidFill>
                  <a:srgbClr val="000000"/>
                </a:solidFill>
              </a:rPr>
            </a:br>
            <a:endParaRPr lang="en" dirty="0">
              <a:solidFill>
                <a:srgbClr val="000000"/>
              </a:solidFill>
            </a:endParaRPr>
          </a:p>
          <a:p>
            <a:pPr marL="609585" indent="-457189">
              <a:buClr>
                <a:srgbClr val="000000"/>
              </a:buClr>
            </a:pPr>
            <a:r>
              <a:rPr lang="en" dirty="0">
                <a:solidFill>
                  <a:srgbClr val="000000"/>
                </a:solidFill>
              </a:rPr>
              <a:t>A Complex Valued Neural Network for Capturing Phase Information for Modulation Classification</a:t>
            </a:r>
            <a:br>
              <a:rPr lang="en" dirty="0">
                <a:solidFill>
                  <a:srgbClr val="000000"/>
                </a:solidFill>
              </a:rPr>
            </a:br>
            <a:endParaRPr lang="en" dirty="0">
              <a:solidFill>
                <a:srgbClr val="000000"/>
              </a:solidFill>
            </a:endParaRPr>
          </a:p>
          <a:p>
            <a:pPr marL="609585" indent="-457189">
              <a:buClr>
                <a:srgbClr val="000000"/>
              </a:buClr>
            </a:pPr>
            <a:r>
              <a:rPr lang="en" dirty="0" err="1">
                <a:solidFill>
                  <a:srgbClr val="000000"/>
                </a:solidFill>
              </a:rPr>
              <a:t>RadioML</a:t>
            </a:r>
            <a:r>
              <a:rPr lang="en" dirty="0">
                <a:solidFill>
                  <a:srgbClr val="000000"/>
                </a:solidFill>
              </a:rPr>
              <a:t> Dataset, Experiments and Results</a:t>
            </a:r>
            <a:br>
              <a:rPr lang="en" dirty="0">
                <a:solidFill>
                  <a:srgbClr val="000000"/>
                </a:solidFill>
              </a:rPr>
            </a:br>
            <a:endParaRPr lang="en" dirty="0">
              <a:solidFill>
                <a:srgbClr val="000000"/>
              </a:solidFill>
            </a:endParaRPr>
          </a:p>
          <a:p>
            <a:pPr marL="609585" indent="-457189">
              <a:buClr>
                <a:srgbClr val="000000"/>
              </a:buClr>
            </a:pPr>
            <a:r>
              <a:rPr lang="en" dirty="0">
                <a:solidFill>
                  <a:srgbClr val="000000"/>
                </a:solidFill>
              </a:rPr>
              <a:t>Preparing for Real World Scenarios with GAN Augmented Data</a:t>
            </a:r>
            <a:br>
              <a:rPr lang="en" dirty="0">
                <a:solidFill>
                  <a:srgbClr val="000000"/>
                </a:solidFill>
              </a:rPr>
            </a:br>
            <a:endParaRPr lang="en" dirty="0">
              <a:solidFill>
                <a:srgbClr val="000000"/>
              </a:solidFill>
            </a:endParaRPr>
          </a:p>
          <a:p>
            <a:pPr marL="609585" indent="-457189">
              <a:buClr>
                <a:srgbClr val="000000"/>
              </a:buClr>
            </a:pPr>
            <a:r>
              <a:rPr lang="en" dirty="0">
                <a:solidFill>
                  <a:srgbClr val="000000"/>
                </a:solidFill>
              </a:rPr>
              <a:t>Experimental Results Utilizing GAN-generated Data</a:t>
            </a:r>
          </a:p>
        </p:txBody>
      </p:sp>
    </p:spTree>
    <p:extLst>
      <p:ext uri="{BB962C8B-B14F-4D97-AF65-F5344CB8AC3E}">
        <p14:creationId xmlns:p14="http://schemas.microsoft.com/office/powerpoint/2010/main" val="1958309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155422" y="156953"/>
            <a:ext cx="8753188" cy="763600"/>
          </a:xfrm>
          <a:prstGeom prst="rect">
            <a:avLst/>
          </a:prstGeom>
        </p:spPr>
        <p:txBody>
          <a:bodyPr wrap="square" lIns="121900" tIns="121900" rIns="121900" bIns="121900" anchor="t" anchorCtr="0">
            <a:noAutofit/>
          </a:bodyPr>
          <a:lstStyle/>
          <a:p>
            <a:r>
              <a:rPr lang="en" dirty="0"/>
              <a:t>Synthetically Generated I/Q Data for Increasing SNR Values for a Particular Modulation and Bit Sequence</a:t>
            </a:r>
          </a:p>
        </p:txBody>
      </p:sp>
      <p:sp>
        <p:nvSpPr>
          <p:cNvPr id="202" name="Shape 202"/>
          <p:cNvSpPr txBox="1">
            <a:spLocks noGrp="1"/>
          </p:cNvSpPr>
          <p:nvPr>
            <p:ph type="body" idx="1"/>
          </p:nvPr>
        </p:nvSpPr>
        <p:spPr>
          <a:xfrm>
            <a:off x="92048" y="4563250"/>
            <a:ext cx="8816562" cy="2077600"/>
          </a:xfrm>
          <a:prstGeom prst="rect">
            <a:avLst/>
          </a:prstGeom>
        </p:spPr>
        <p:txBody>
          <a:bodyPr wrap="square" lIns="121900" tIns="121900" rIns="121900" bIns="121900" anchor="t" anchorCtr="0">
            <a:noAutofit/>
          </a:bodyPr>
          <a:lstStyle/>
          <a:p>
            <a:pPr marL="609585" indent="-423323">
              <a:spcAft>
                <a:spcPts val="0"/>
              </a:spcAft>
              <a:buClr>
                <a:srgbClr val="000000"/>
              </a:buClr>
            </a:pPr>
            <a:r>
              <a:rPr lang="en" sz="1867" dirty="0">
                <a:solidFill>
                  <a:srgbClr val="FF0000"/>
                </a:solidFill>
              </a:rPr>
              <a:t>The animation on the right is generated by feeding a “query signal” at a given SNR into the Encoder, resulting in a </a:t>
            </a:r>
            <a:r>
              <a:rPr lang="en" sz="1867" b="1" dirty="0">
                <a:solidFill>
                  <a:srgbClr val="FF0000"/>
                </a:solidFill>
              </a:rPr>
              <a:t>Z </a:t>
            </a:r>
            <a:r>
              <a:rPr lang="en" sz="1867" dirty="0">
                <a:solidFill>
                  <a:srgbClr val="FF0000"/>
                </a:solidFill>
              </a:rPr>
              <a:t>vector = [z, SNR]</a:t>
            </a:r>
          </a:p>
          <a:p>
            <a:pPr marL="609585" indent="-423323">
              <a:spcAft>
                <a:spcPts val="0"/>
              </a:spcAft>
              <a:buClr>
                <a:srgbClr val="000000"/>
              </a:buClr>
            </a:pPr>
            <a:r>
              <a:rPr lang="en" sz="1867" dirty="0">
                <a:solidFill>
                  <a:srgbClr val="000000"/>
                </a:solidFill>
              </a:rPr>
              <a:t>We fix z (reflecting the data bits and modulation scheme), and interpolate over different values of SNR to form a set of </a:t>
            </a:r>
            <a:r>
              <a:rPr lang="en" sz="1867" b="1" dirty="0">
                <a:solidFill>
                  <a:srgbClr val="000000"/>
                </a:solidFill>
              </a:rPr>
              <a:t>Z</a:t>
            </a:r>
            <a:r>
              <a:rPr lang="en" sz="1867" dirty="0">
                <a:solidFill>
                  <a:srgbClr val="000000"/>
                </a:solidFill>
              </a:rPr>
              <a:t> vectors</a:t>
            </a:r>
          </a:p>
          <a:p>
            <a:pPr marL="609585" indent="-423323">
              <a:spcAft>
                <a:spcPts val="0"/>
              </a:spcAft>
              <a:buClr>
                <a:srgbClr val="000000"/>
              </a:buClr>
            </a:pPr>
            <a:r>
              <a:rPr lang="en" sz="1867" dirty="0">
                <a:solidFill>
                  <a:srgbClr val="000000"/>
                </a:solidFill>
              </a:rPr>
              <a:t>We feed these </a:t>
            </a:r>
            <a:r>
              <a:rPr lang="en" sz="1867" b="1" dirty="0">
                <a:solidFill>
                  <a:srgbClr val="000000"/>
                </a:solidFill>
              </a:rPr>
              <a:t>Z </a:t>
            </a:r>
            <a:r>
              <a:rPr lang="en" sz="1867" dirty="0">
                <a:solidFill>
                  <a:srgbClr val="000000"/>
                </a:solidFill>
              </a:rPr>
              <a:t>vectors into the generator to generate the signals at different SNR values all for the same “query signal”</a:t>
            </a:r>
          </a:p>
        </p:txBody>
      </p:sp>
      <p:pic>
        <p:nvPicPr>
          <p:cNvPr id="203" name="Shape 203"/>
          <p:cNvPicPr preferRelativeResize="0"/>
          <p:nvPr/>
        </p:nvPicPr>
        <p:blipFill>
          <a:blip r:embed="rId3">
            <a:alphaModFix/>
          </a:blip>
          <a:stretch>
            <a:fillRect/>
          </a:stretch>
        </p:blipFill>
        <p:spPr>
          <a:xfrm>
            <a:off x="4572000" y="1266035"/>
            <a:ext cx="4225407" cy="3169016"/>
          </a:xfrm>
          <a:prstGeom prst="rect">
            <a:avLst/>
          </a:prstGeom>
          <a:noFill/>
          <a:ln>
            <a:noFill/>
          </a:ln>
        </p:spPr>
      </p:pic>
      <p:pic>
        <p:nvPicPr>
          <p:cNvPr id="204" name="Shape 204"/>
          <p:cNvPicPr preferRelativeResize="0"/>
          <p:nvPr/>
        </p:nvPicPr>
        <p:blipFill>
          <a:blip r:embed="rId4">
            <a:alphaModFix/>
          </a:blip>
          <a:stretch>
            <a:fillRect/>
          </a:stretch>
        </p:blipFill>
        <p:spPr>
          <a:xfrm>
            <a:off x="155422" y="1266035"/>
            <a:ext cx="4225355" cy="3169016"/>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0" y="98134"/>
            <a:ext cx="9754459" cy="763600"/>
          </a:xfrm>
          <a:prstGeom prst="rect">
            <a:avLst/>
          </a:prstGeom>
        </p:spPr>
        <p:txBody>
          <a:bodyPr wrap="square" lIns="121900" tIns="121900" rIns="121900" bIns="121900" anchor="t" anchorCtr="0">
            <a:noAutofit/>
          </a:bodyPr>
          <a:lstStyle/>
          <a:p>
            <a:r>
              <a:rPr lang="en" sz="3000" dirty="0"/>
              <a:t>Generation of More Signals Close to an Input Signal</a:t>
            </a:r>
          </a:p>
        </p:txBody>
      </p:sp>
      <p:sp>
        <p:nvSpPr>
          <p:cNvPr id="210" name="Shape 210"/>
          <p:cNvSpPr txBox="1">
            <a:spLocks noGrp="1"/>
          </p:cNvSpPr>
          <p:nvPr>
            <p:ph type="body" idx="1"/>
          </p:nvPr>
        </p:nvSpPr>
        <p:spPr>
          <a:xfrm>
            <a:off x="-115918" y="922392"/>
            <a:ext cx="4571376" cy="5684470"/>
          </a:xfrm>
          <a:prstGeom prst="rect">
            <a:avLst/>
          </a:prstGeom>
        </p:spPr>
        <p:txBody>
          <a:bodyPr wrap="square" lIns="121900" tIns="121900" rIns="121900" bIns="121900" anchor="t" anchorCtr="0">
            <a:noAutofit/>
          </a:bodyPr>
          <a:lstStyle/>
          <a:p>
            <a:pPr marL="609585" indent="-431789">
              <a:spcAft>
                <a:spcPts val="0"/>
              </a:spcAft>
              <a:buClr>
                <a:srgbClr val="000000"/>
              </a:buClr>
            </a:pPr>
            <a:r>
              <a:rPr lang="en" dirty="0">
                <a:solidFill>
                  <a:srgbClr val="000000"/>
                </a:solidFill>
              </a:rPr>
              <a:t>We can generate a large number of signals similar to a given input </a:t>
            </a:r>
            <a:r>
              <a:rPr lang="en" dirty="0" smtClean="0">
                <a:solidFill>
                  <a:srgbClr val="000000"/>
                </a:solidFill>
              </a:rPr>
              <a:t>signal</a:t>
            </a:r>
            <a:r>
              <a:rPr lang="en-US" dirty="0" smtClean="0">
                <a:solidFill>
                  <a:srgbClr val="000000"/>
                </a:solidFill>
              </a:rPr>
              <a:t> by just slightly changing the random component of </a:t>
            </a:r>
            <a:r>
              <a:rPr lang="en-US" b="1" dirty="0" smtClean="0">
                <a:solidFill>
                  <a:srgbClr val="000000"/>
                </a:solidFill>
              </a:rPr>
              <a:t>z.</a:t>
            </a:r>
            <a:endParaRPr lang="en" dirty="0">
              <a:solidFill>
                <a:srgbClr val="000000"/>
              </a:solidFill>
            </a:endParaRPr>
          </a:p>
          <a:p>
            <a:pPr marL="609585" indent="-431789">
              <a:spcAft>
                <a:spcPts val="0"/>
              </a:spcAft>
              <a:buClr>
                <a:srgbClr val="000000"/>
              </a:buClr>
            </a:pPr>
            <a:r>
              <a:rPr lang="en" dirty="0">
                <a:solidFill>
                  <a:srgbClr val="000000"/>
                </a:solidFill>
              </a:rPr>
              <a:t>We can generate these signals not just on signals with SNRs used in training the network, but also on signals with previously unseen SNRs!</a:t>
            </a:r>
          </a:p>
          <a:p>
            <a:pPr marL="609585" indent="-431789">
              <a:spcAft>
                <a:spcPts val="0"/>
              </a:spcAft>
              <a:buClr>
                <a:srgbClr val="000000"/>
              </a:buClr>
            </a:pPr>
            <a:r>
              <a:rPr lang="en-US" dirty="0" smtClean="0">
                <a:solidFill>
                  <a:srgbClr val="000000"/>
                </a:solidFill>
              </a:rPr>
              <a:t>To validate the SNR of the generated signal, </a:t>
            </a:r>
            <a:r>
              <a:rPr lang="en" dirty="0" smtClean="0">
                <a:solidFill>
                  <a:srgbClr val="000000"/>
                </a:solidFill>
              </a:rPr>
              <a:t>we </a:t>
            </a:r>
            <a:r>
              <a:rPr lang="en-US" dirty="0" smtClean="0">
                <a:solidFill>
                  <a:srgbClr val="000000"/>
                </a:solidFill>
              </a:rPr>
              <a:t>train an </a:t>
            </a:r>
            <a:r>
              <a:rPr lang="en" dirty="0" smtClean="0">
                <a:solidFill>
                  <a:srgbClr val="000000"/>
                </a:solidFill>
              </a:rPr>
              <a:t>out-of-band (non-GAN) </a:t>
            </a:r>
            <a:r>
              <a:rPr lang="en-US" dirty="0" smtClean="0">
                <a:solidFill>
                  <a:srgbClr val="000000"/>
                </a:solidFill>
              </a:rPr>
              <a:t>classifier on every all SNR levels</a:t>
            </a:r>
          </a:p>
          <a:p>
            <a:pPr marL="609585" indent="-431789">
              <a:spcAft>
                <a:spcPts val="0"/>
              </a:spcAft>
              <a:buClr>
                <a:srgbClr val="000000"/>
              </a:buClr>
            </a:pPr>
            <a:r>
              <a:rPr lang="en" dirty="0" smtClean="0">
                <a:solidFill>
                  <a:srgbClr val="000000"/>
                </a:solidFill>
              </a:rPr>
              <a:t> We </a:t>
            </a:r>
            <a:r>
              <a:rPr lang="en" dirty="0">
                <a:solidFill>
                  <a:srgbClr val="000000"/>
                </a:solidFill>
              </a:rPr>
              <a:t>find that the GAN generated data is correctly classified with the appropriate SNR value with this out-of-band </a:t>
            </a:r>
            <a:r>
              <a:rPr lang="en" dirty="0" smtClean="0">
                <a:solidFill>
                  <a:srgbClr val="000000"/>
                </a:solidFill>
              </a:rPr>
              <a:t>classifier</a:t>
            </a:r>
            <a:endParaRPr lang="en" dirty="0">
              <a:solidFill>
                <a:srgbClr val="000000"/>
              </a:solidFill>
            </a:endParaRPr>
          </a:p>
        </p:txBody>
      </p:sp>
      <p:pic>
        <p:nvPicPr>
          <p:cNvPr id="211" name="Shape 211"/>
          <p:cNvPicPr preferRelativeResize="0"/>
          <p:nvPr/>
        </p:nvPicPr>
        <p:blipFill>
          <a:blip r:embed="rId3">
            <a:alphaModFix/>
          </a:blip>
          <a:stretch>
            <a:fillRect/>
          </a:stretch>
        </p:blipFill>
        <p:spPr>
          <a:xfrm>
            <a:off x="6259133" y="808206"/>
            <a:ext cx="2821136" cy="2115861"/>
          </a:xfrm>
          <a:prstGeom prst="rect">
            <a:avLst/>
          </a:prstGeom>
          <a:noFill/>
          <a:ln>
            <a:noFill/>
          </a:ln>
        </p:spPr>
      </p:pic>
      <p:pic>
        <p:nvPicPr>
          <p:cNvPr id="212" name="Shape 212"/>
          <p:cNvPicPr preferRelativeResize="0"/>
          <p:nvPr/>
        </p:nvPicPr>
        <p:blipFill>
          <a:blip r:embed="rId4">
            <a:alphaModFix/>
          </a:blip>
          <a:stretch>
            <a:fillRect/>
          </a:stretch>
        </p:blipFill>
        <p:spPr>
          <a:xfrm>
            <a:off x="6349286" y="2887404"/>
            <a:ext cx="2653882" cy="1990440"/>
          </a:xfrm>
          <a:prstGeom prst="rect">
            <a:avLst/>
          </a:prstGeom>
          <a:noFill/>
          <a:ln>
            <a:noFill/>
          </a:ln>
        </p:spPr>
      </p:pic>
      <p:pic>
        <p:nvPicPr>
          <p:cNvPr id="213" name="Shape 213"/>
          <p:cNvPicPr preferRelativeResize="0"/>
          <p:nvPr/>
        </p:nvPicPr>
        <p:blipFill>
          <a:blip r:embed="rId5">
            <a:alphaModFix/>
          </a:blip>
          <a:stretch>
            <a:fillRect/>
          </a:stretch>
        </p:blipFill>
        <p:spPr>
          <a:xfrm>
            <a:off x="6417154" y="4850968"/>
            <a:ext cx="2676004" cy="2007032"/>
          </a:xfrm>
          <a:prstGeom prst="rect">
            <a:avLst/>
          </a:prstGeom>
          <a:noFill/>
          <a:ln>
            <a:noFill/>
          </a:ln>
        </p:spPr>
      </p:pic>
      <p:sp>
        <p:nvSpPr>
          <p:cNvPr id="214" name="Shape 214"/>
          <p:cNvSpPr txBox="1"/>
          <p:nvPr/>
        </p:nvSpPr>
        <p:spPr>
          <a:xfrm>
            <a:off x="4455458" y="1652321"/>
            <a:ext cx="2022438" cy="572400"/>
          </a:xfrm>
          <a:prstGeom prst="rect">
            <a:avLst/>
          </a:prstGeom>
          <a:noFill/>
          <a:ln>
            <a:noFill/>
          </a:ln>
        </p:spPr>
        <p:txBody>
          <a:bodyPr wrap="square" lIns="121900" tIns="121900" rIns="121900" bIns="121900" anchor="t" anchorCtr="0">
            <a:noAutofit/>
          </a:bodyPr>
          <a:lstStyle/>
          <a:p>
            <a:pPr algn="ctr"/>
            <a:r>
              <a:rPr lang="en" sz="2400" dirty="0"/>
              <a:t>SNR 6</a:t>
            </a:r>
          </a:p>
        </p:txBody>
      </p:sp>
      <p:sp>
        <p:nvSpPr>
          <p:cNvPr id="215" name="Shape 215"/>
          <p:cNvSpPr txBox="1"/>
          <p:nvPr/>
        </p:nvSpPr>
        <p:spPr>
          <a:xfrm>
            <a:off x="4281772" y="3425592"/>
            <a:ext cx="2241200" cy="572400"/>
          </a:xfrm>
          <a:prstGeom prst="rect">
            <a:avLst/>
          </a:prstGeom>
          <a:noFill/>
          <a:ln>
            <a:noFill/>
          </a:ln>
        </p:spPr>
        <p:txBody>
          <a:bodyPr wrap="square" lIns="121900" tIns="121900" rIns="121900" bIns="121900" anchor="t" anchorCtr="0">
            <a:noAutofit/>
          </a:bodyPr>
          <a:lstStyle/>
          <a:p>
            <a:pPr algn="ctr"/>
            <a:r>
              <a:rPr lang="en" sz="2400" dirty="0"/>
              <a:t>SNR 12</a:t>
            </a:r>
          </a:p>
          <a:p>
            <a:pPr algn="ctr"/>
            <a:r>
              <a:rPr lang="en" sz="1200" dirty="0">
                <a:solidFill>
                  <a:srgbClr val="FF0000"/>
                </a:solidFill>
              </a:rPr>
              <a:t>(NEVER SEEN IN TRAINING DATA BUT ACCURATELY GENERATED)</a:t>
            </a:r>
          </a:p>
        </p:txBody>
      </p:sp>
      <p:sp>
        <p:nvSpPr>
          <p:cNvPr id="216" name="Shape 216"/>
          <p:cNvSpPr txBox="1"/>
          <p:nvPr/>
        </p:nvSpPr>
        <p:spPr>
          <a:xfrm>
            <a:off x="4295043" y="5379369"/>
            <a:ext cx="2241200" cy="572400"/>
          </a:xfrm>
          <a:prstGeom prst="rect">
            <a:avLst/>
          </a:prstGeom>
          <a:noFill/>
          <a:ln>
            <a:noFill/>
          </a:ln>
        </p:spPr>
        <p:txBody>
          <a:bodyPr wrap="square" lIns="121900" tIns="121900" rIns="121900" bIns="121900" anchor="t" anchorCtr="0">
            <a:noAutofit/>
          </a:bodyPr>
          <a:lstStyle/>
          <a:p>
            <a:pPr algn="ctr"/>
            <a:r>
              <a:rPr lang="en" sz="2400" dirty="0"/>
              <a:t>SNR 18</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251010" y="161886"/>
            <a:ext cx="8534401" cy="1054800"/>
          </a:xfrm>
          <a:prstGeom prst="rect">
            <a:avLst/>
          </a:prstGeom>
        </p:spPr>
        <p:txBody>
          <a:bodyPr wrap="square" lIns="121900" tIns="121900" rIns="121900" bIns="121900" anchor="t" anchorCtr="0">
            <a:noAutofit/>
          </a:bodyPr>
          <a:lstStyle/>
          <a:p>
            <a:r>
              <a:rPr lang="en" sz="3200"/>
              <a:t>Successful Classification for Unseen SNR Values Using GAN-generated Training Data</a:t>
            </a:r>
          </a:p>
        </p:txBody>
      </p:sp>
      <p:grpSp>
        <p:nvGrpSpPr>
          <p:cNvPr id="2" name="Group 1"/>
          <p:cNvGrpSpPr/>
          <p:nvPr/>
        </p:nvGrpSpPr>
        <p:grpSpPr>
          <a:xfrm>
            <a:off x="98612" y="1798449"/>
            <a:ext cx="5455686" cy="4285933"/>
            <a:chOff x="-1477566" y="1678136"/>
            <a:chExt cx="7031865" cy="5046197"/>
          </a:xfrm>
        </p:grpSpPr>
        <p:pic>
          <p:nvPicPr>
            <p:cNvPr id="222" name="Shape 222"/>
            <p:cNvPicPr preferRelativeResize="0"/>
            <p:nvPr/>
          </p:nvPicPr>
          <p:blipFill rotWithShape="1">
            <a:blip r:embed="rId3">
              <a:alphaModFix/>
            </a:blip>
            <a:srcRect t="9494"/>
            <a:stretch/>
          </p:blipFill>
          <p:spPr>
            <a:xfrm>
              <a:off x="-1477566" y="1678136"/>
              <a:ext cx="7031865" cy="4773033"/>
            </a:xfrm>
            <a:prstGeom prst="rect">
              <a:avLst/>
            </a:prstGeom>
            <a:noFill/>
            <a:ln>
              <a:noFill/>
            </a:ln>
          </p:spPr>
        </p:pic>
        <p:sp>
          <p:nvSpPr>
            <p:cNvPr id="223" name="Shape 223"/>
            <p:cNvSpPr txBox="1"/>
            <p:nvPr/>
          </p:nvSpPr>
          <p:spPr>
            <a:xfrm rot="16200000">
              <a:off x="-1777617" y="3576049"/>
              <a:ext cx="1194102" cy="594000"/>
            </a:xfrm>
            <a:prstGeom prst="rect">
              <a:avLst/>
            </a:prstGeom>
            <a:noFill/>
            <a:ln>
              <a:noFill/>
            </a:ln>
          </p:spPr>
          <p:txBody>
            <a:bodyPr wrap="square" lIns="121900" tIns="121900" rIns="121900" bIns="121900" anchor="t" anchorCtr="0">
              <a:noAutofit/>
            </a:bodyPr>
            <a:lstStyle/>
            <a:p>
              <a:r>
                <a:rPr lang="en" sz="1867" b="1"/>
                <a:t>Error</a:t>
              </a:r>
            </a:p>
          </p:txBody>
        </p:sp>
        <p:sp>
          <p:nvSpPr>
            <p:cNvPr id="224" name="Shape 224"/>
            <p:cNvSpPr txBox="1"/>
            <p:nvPr/>
          </p:nvSpPr>
          <p:spPr>
            <a:xfrm>
              <a:off x="1763600" y="6130333"/>
              <a:ext cx="1336400" cy="594000"/>
            </a:xfrm>
            <a:prstGeom prst="rect">
              <a:avLst/>
            </a:prstGeom>
            <a:noFill/>
            <a:ln>
              <a:noFill/>
            </a:ln>
          </p:spPr>
          <p:txBody>
            <a:bodyPr wrap="square" lIns="121900" tIns="121900" rIns="121900" bIns="121900" anchor="t" anchorCtr="0">
              <a:noAutofit/>
            </a:bodyPr>
            <a:lstStyle/>
            <a:p>
              <a:r>
                <a:rPr lang="en" sz="1867" b="1"/>
                <a:t>SNR</a:t>
              </a:r>
            </a:p>
          </p:txBody>
        </p:sp>
      </p:grpSp>
      <p:sp>
        <p:nvSpPr>
          <p:cNvPr id="225" name="Shape 225"/>
          <p:cNvSpPr txBox="1"/>
          <p:nvPr/>
        </p:nvSpPr>
        <p:spPr>
          <a:xfrm>
            <a:off x="5145883" y="1465605"/>
            <a:ext cx="3809858" cy="5142024"/>
          </a:xfrm>
          <a:prstGeom prst="rect">
            <a:avLst/>
          </a:prstGeom>
          <a:noFill/>
          <a:ln>
            <a:noFill/>
          </a:ln>
        </p:spPr>
        <p:txBody>
          <a:bodyPr wrap="square" lIns="121900" tIns="121900" rIns="121900" bIns="121900" anchor="t" anchorCtr="0">
            <a:noAutofit/>
          </a:bodyPr>
          <a:lstStyle/>
          <a:p>
            <a:pPr marL="609585" indent="-406390">
              <a:buSzPct val="100000"/>
              <a:buChar char="●"/>
            </a:pPr>
            <a:r>
              <a:rPr lang="en" dirty="0"/>
              <a:t>We now compare models with and without GAN-augmented data to predict the SNR of an input signal</a:t>
            </a:r>
          </a:p>
          <a:p>
            <a:pPr marL="609585" indent="-406390">
              <a:buSzPct val="100000"/>
              <a:buChar char="●"/>
            </a:pPr>
            <a:r>
              <a:rPr lang="en" dirty="0"/>
              <a:t>Consider a dataset that contains data points collected only at SNR values {6, 8, 16, 18}</a:t>
            </a:r>
          </a:p>
          <a:p>
            <a:pPr marL="761970" lvl="1" indent="-406390">
              <a:buSzPct val="100000"/>
              <a:buChar char="○"/>
            </a:pPr>
            <a:r>
              <a:rPr lang="en" dirty="0"/>
              <a:t>The </a:t>
            </a:r>
            <a:r>
              <a:rPr lang="en" dirty="0">
                <a:solidFill>
                  <a:srgbClr val="FF0000"/>
                </a:solidFill>
              </a:rPr>
              <a:t>red line</a:t>
            </a:r>
            <a:r>
              <a:rPr lang="en" dirty="0"/>
              <a:t> is a regression model trained only on the collected dataset</a:t>
            </a:r>
          </a:p>
          <a:p>
            <a:pPr marL="609585" indent="-406390">
              <a:buSzPct val="100000"/>
              <a:buChar char="●"/>
            </a:pPr>
            <a:r>
              <a:rPr lang="en" dirty="0"/>
              <a:t>We also train a GAN that is capable of generating additional training I/Q data, as well as generating training data at previously unseen SNR values {10, 12, 14}</a:t>
            </a:r>
          </a:p>
          <a:p>
            <a:pPr marL="761970" lvl="1" indent="-406390">
              <a:buSzPct val="100000"/>
              <a:buChar char="○"/>
            </a:pPr>
            <a:r>
              <a:rPr lang="en" dirty="0"/>
              <a:t>The </a:t>
            </a:r>
            <a:r>
              <a:rPr lang="en" dirty="0">
                <a:solidFill>
                  <a:srgbClr val="0000FF"/>
                </a:solidFill>
              </a:rPr>
              <a:t>blue line</a:t>
            </a:r>
            <a:r>
              <a:rPr lang="en" dirty="0"/>
              <a:t> is a regression model trained on this augmented dataset </a:t>
            </a:r>
          </a:p>
          <a:p>
            <a:pPr marL="609585" indent="-406390">
              <a:buSzPct val="100000"/>
              <a:buChar char="●"/>
            </a:pPr>
            <a:r>
              <a:rPr lang="en" dirty="0" smtClean="0"/>
              <a:t>While the regression </a:t>
            </a:r>
            <a:r>
              <a:rPr lang="en" dirty="0"/>
              <a:t>model trained only on the collected dataset has high error at previously unseen SNR values, the regression model trained on the dataset augmented with the GAN data is able to operate correctly at these previously unseen SNR values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31694" y="414072"/>
            <a:ext cx="8337177" cy="763600"/>
          </a:xfrm>
          <a:prstGeom prst="rect">
            <a:avLst/>
          </a:prstGeom>
        </p:spPr>
        <p:txBody>
          <a:bodyPr wrap="square" lIns="121900" tIns="121900" rIns="121900" bIns="121900" anchor="t" anchorCtr="0">
            <a:noAutofit/>
          </a:bodyPr>
          <a:lstStyle/>
          <a:p>
            <a:r>
              <a:rPr lang="en" sz="3600" dirty="0"/>
              <a:t>Conclusion</a:t>
            </a:r>
          </a:p>
        </p:txBody>
      </p:sp>
      <p:sp>
        <p:nvSpPr>
          <p:cNvPr id="231" name="Shape 231"/>
          <p:cNvSpPr txBox="1">
            <a:spLocks noGrp="1"/>
          </p:cNvSpPr>
          <p:nvPr>
            <p:ph type="body" idx="1"/>
          </p:nvPr>
        </p:nvSpPr>
        <p:spPr>
          <a:xfrm>
            <a:off x="421342" y="1536633"/>
            <a:ext cx="8390964" cy="4555200"/>
          </a:xfrm>
          <a:prstGeom prst="rect">
            <a:avLst/>
          </a:prstGeom>
        </p:spPr>
        <p:txBody>
          <a:bodyPr wrap="square" lIns="121900" tIns="121900" rIns="121900" bIns="121900" anchor="t" anchorCtr="0">
            <a:noAutofit/>
          </a:bodyPr>
          <a:lstStyle/>
          <a:p>
            <a:pPr marL="609585" indent="-457189">
              <a:spcAft>
                <a:spcPts val="0"/>
              </a:spcAft>
            </a:pPr>
            <a:r>
              <a:rPr lang="en" dirty="0">
                <a:solidFill>
                  <a:schemeClr val="tx1"/>
                </a:solidFill>
              </a:rPr>
              <a:t>Complex valued neural networks </a:t>
            </a:r>
            <a:r>
              <a:rPr lang="en-US" dirty="0" err="1" smtClean="0">
                <a:solidFill>
                  <a:schemeClr val="tx1"/>
                </a:solidFill>
              </a:rPr>
              <a:t>execel</a:t>
            </a:r>
            <a:r>
              <a:rPr lang="en-US" dirty="0" smtClean="0">
                <a:solidFill>
                  <a:schemeClr val="tx1"/>
                </a:solidFill>
              </a:rPr>
              <a:t> </a:t>
            </a:r>
            <a:r>
              <a:rPr lang="en" dirty="0" smtClean="0">
                <a:solidFill>
                  <a:schemeClr val="tx1"/>
                </a:solidFill>
              </a:rPr>
              <a:t>at </a:t>
            </a:r>
            <a:r>
              <a:rPr lang="en" dirty="0">
                <a:solidFill>
                  <a:schemeClr val="tx1"/>
                </a:solidFill>
              </a:rPr>
              <a:t>distinguishing phased-based </a:t>
            </a:r>
            <a:r>
              <a:rPr lang="en" dirty="0" smtClean="0">
                <a:solidFill>
                  <a:schemeClr val="tx1"/>
                </a:solidFill>
              </a:rPr>
              <a:t>modulations</a:t>
            </a:r>
            <a:endParaRPr lang="en-US" dirty="0" smtClean="0">
              <a:solidFill>
                <a:schemeClr val="tx1"/>
              </a:solidFill>
            </a:endParaRPr>
          </a:p>
          <a:p>
            <a:pPr marL="609585" lvl="1" indent="-457189">
              <a:spcAft>
                <a:spcPts val="0"/>
              </a:spcAft>
            </a:pPr>
            <a:endParaRPr lang="en" dirty="0">
              <a:solidFill>
                <a:schemeClr val="tx1"/>
              </a:solidFill>
            </a:endParaRPr>
          </a:p>
          <a:p>
            <a:pPr marL="609585" indent="-457189">
              <a:spcAft>
                <a:spcPts val="0"/>
              </a:spcAft>
            </a:pPr>
            <a:r>
              <a:rPr lang="en" dirty="0">
                <a:solidFill>
                  <a:schemeClr val="tx1"/>
                </a:solidFill>
              </a:rPr>
              <a:t>Generator can be used as if it’s a channel simulator that can generate data for training classifier under different SNR values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228119" y="277859"/>
            <a:ext cx="9710000" cy="763600"/>
          </a:xfrm>
          <a:prstGeom prst="rect">
            <a:avLst/>
          </a:prstGeom>
        </p:spPr>
        <p:txBody>
          <a:bodyPr wrap="square" lIns="121900" tIns="121900" rIns="121900" bIns="121900" anchor="t" anchorCtr="0">
            <a:noAutofit/>
          </a:bodyPr>
          <a:lstStyle/>
          <a:p>
            <a:r>
              <a:rPr lang="en-US" sz="3600" dirty="0" smtClean="0"/>
              <a:t>Conclusion</a:t>
            </a:r>
            <a:endParaRPr lang="en" sz="3600" dirty="0"/>
          </a:p>
        </p:txBody>
      </p:sp>
      <p:sp>
        <p:nvSpPr>
          <p:cNvPr id="193" name="Shape 193"/>
          <p:cNvSpPr txBox="1">
            <a:spLocks noGrp="1"/>
          </p:cNvSpPr>
          <p:nvPr>
            <p:ph type="body" idx="1"/>
          </p:nvPr>
        </p:nvSpPr>
        <p:spPr>
          <a:xfrm>
            <a:off x="0" y="1264912"/>
            <a:ext cx="8971984" cy="4667801"/>
          </a:xfrm>
          <a:prstGeom prst="rect">
            <a:avLst/>
          </a:prstGeom>
        </p:spPr>
        <p:txBody>
          <a:bodyPr wrap="square" lIns="118872" tIns="118872" rIns="118872" bIns="121900" anchor="t" anchorCtr="0">
            <a:noAutofit/>
          </a:bodyPr>
          <a:lstStyle/>
          <a:p>
            <a:pPr marL="609585" indent="-431789">
              <a:spcAft>
                <a:spcPts val="0"/>
              </a:spcAft>
              <a:buClr>
                <a:srgbClr val="000000"/>
              </a:buClr>
            </a:pPr>
            <a:r>
              <a:rPr lang="en-US" dirty="0">
                <a:solidFill>
                  <a:srgbClr val="000000"/>
                </a:solidFill>
              </a:rPr>
              <a:t>Our implementation of a Complex-valued neural network is shown to be good at capturing and distinguishing phase information useful for classifying modulation </a:t>
            </a:r>
            <a:r>
              <a:rPr lang="en-US" dirty="0" smtClean="0">
                <a:solidFill>
                  <a:srgbClr val="000000"/>
                </a:solidFill>
              </a:rPr>
              <a:t>schemes</a:t>
            </a:r>
          </a:p>
          <a:p>
            <a:pPr marL="609585" indent="-431789">
              <a:spcAft>
                <a:spcPts val="0"/>
              </a:spcAft>
              <a:buClr>
                <a:srgbClr val="000000"/>
              </a:buClr>
            </a:pPr>
            <a:r>
              <a:rPr lang="en-US" dirty="0" smtClean="0">
                <a:solidFill>
                  <a:srgbClr val="000000"/>
                </a:solidFill>
              </a:rPr>
              <a:t>The complex-valued network is also much more efficient as it requires 50% fewer layers and achieves higher overall accuracy</a:t>
            </a:r>
          </a:p>
          <a:p>
            <a:pPr marL="609585" indent="-431789">
              <a:spcAft>
                <a:spcPts val="0"/>
              </a:spcAft>
              <a:buClr>
                <a:srgbClr val="000000"/>
              </a:buClr>
            </a:pPr>
            <a:r>
              <a:rPr lang="en" dirty="0">
                <a:solidFill>
                  <a:schemeClr val="tx1"/>
                </a:solidFill>
              </a:rPr>
              <a:t>Generator can be </a:t>
            </a:r>
            <a:r>
              <a:rPr lang="en-US" dirty="0" smtClean="0">
                <a:solidFill>
                  <a:schemeClr val="tx1"/>
                </a:solidFill>
              </a:rPr>
              <a:t>viewed </a:t>
            </a:r>
            <a:r>
              <a:rPr lang="en" dirty="0" smtClean="0">
                <a:solidFill>
                  <a:schemeClr val="tx1"/>
                </a:solidFill>
              </a:rPr>
              <a:t>channel </a:t>
            </a:r>
            <a:r>
              <a:rPr lang="en" dirty="0">
                <a:solidFill>
                  <a:schemeClr val="tx1"/>
                </a:solidFill>
              </a:rPr>
              <a:t>simulator that can </a:t>
            </a:r>
            <a:r>
              <a:rPr lang="en" dirty="0" smtClean="0">
                <a:solidFill>
                  <a:schemeClr val="tx1"/>
                </a:solidFill>
              </a:rPr>
              <a:t>generate </a:t>
            </a:r>
            <a:r>
              <a:rPr lang="en-US" dirty="0" smtClean="0">
                <a:solidFill>
                  <a:schemeClr val="tx1"/>
                </a:solidFill>
              </a:rPr>
              <a:t>additional training at </a:t>
            </a:r>
            <a:r>
              <a:rPr lang="en" dirty="0" smtClean="0">
                <a:solidFill>
                  <a:schemeClr val="tx1"/>
                </a:solidFill>
              </a:rPr>
              <a:t>different </a:t>
            </a:r>
            <a:r>
              <a:rPr lang="en" dirty="0">
                <a:solidFill>
                  <a:schemeClr val="tx1"/>
                </a:solidFill>
              </a:rPr>
              <a:t>SNR values </a:t>
            </a:r>
            <a:r>
              <a:rPr lang="en-US" dirty="0" smtClean="0">
                <a:solidFill>
                  <a:schemeClr val="tx1"/>
                </a:solidFill>
              </a:rPr>
              <a:t>in order to train a classifier and reduce overfitting</a:t>
            </a:r>
          </a:p>
          <a:p>
            <a:pPr marL="609585" lvl="1" indent="-431789">
              <a:spcAft>
                <a:spcPts val="0"/>
              </a:spcAft>
              <a:buClr>
                <a:srgbClr val="000000"/>
              </a:buClr>
            </a:pPr>
            <a:r>
              <a:rPr lang="en-US" dirty="0" smtClean="0">
                <a:solidFill>
                  <a:schemeClr val="tx1"/>
                </a:solidFill>
              </a:rPr>
              <a:t>We show this approach improves accuracy significantly for unseen SNR levels</a:t>
            </a:r>
          </a:p>
          <a:p>
            <a:pPr marL="609585" lvl="1" indent="-431789">
              <a:spcAft>
                <a:spcPts val="0"/>
              </a:spcAft>
              <a:buClr>
                <a:srgbClr val="000000"/>
              </a:buClr>
            </a:pPr>
            <a:r>
              <a:rPr lang="en" dirty="0" smtClean="0">
                <a:solidFill>
                  <a:schemeClr val="tx1"/>
                </a:solidFill>
              </a:rPr>
              <a:t>We </a:t>
            </a:r>
            <a:r>
              <a:rPr lang="en" dirty="0">
                <a:solidFill>
                  <a:schemeClr val="tx1"/>
                </a:solidFill>
              </a:rPr>
              <a:t>will replace the </a:t>
            </a:r>
            <a:r>
              <a:rPr lang="en" dirty="0" err="1">
                <a:solidFill>
                  <a:schemeClr val="tx1"/>
                </a:solidFill>
              </a:rPr>
              <a:t>RadioML</a:t>
            </a:r>
            <a:r>
              <a:rPr lang="en" dirty="0">
                <a:solidFill>
                  <a:schemeClr val="tx1"/>
                </a:solidFill>
              </a:rPr>
              <a:t> </a:t>
            </a:r>
            <a:r>
              <a:rPr lang="en" dirty="0" smtClean="0">
                <a:solidFill>
                  <a:schemeClr val="tx1"/>
                </a:solidFill>
              </a:rPr>
              <a:t>dataset </a:t>
            </a:r>
            <a:r>
              <a:rPr lang="en" dirty="0">
                <a:solidFill>
                  <a:schemeClr val="tx1"/>
                </a:solidFill>
              </a:rPr>
              <a:t>with real-world dataset after our collection of data using the USRPs</a:t>
            </a:r>
          </a:p>
          <a:p>
            <a:pPr marL="609585" lvl="1" indent="-431789">
              <a:spcAft>
                <a:spcPts val="0"/>
              </a:spcAft>
              <a:buClr>
                <a:srgbClr val="000000"/>
              </a:buClr>
            </a:pPr>
            <a:endParaRPr lang="en" dirty="0">
              <a:solidFill>
                <a:schemeClr val="tx1"/>
              </a:solidFill>
            </a:endParaRPr>
          </a:p>
          <a:p>
            <a:pPr marL="609585" indent="-431789">
              <a:spcAft>
                <a:spcPts val="0"/>
              </a:spcAft>
              <a:buClr>
                <a:srgbClr val="000000"/>
              </a:buClr>
            </a:pPr>
            <a:endParaRPr lang="en-US" dirty="0" smtClean="0">
              <a:solidFill>
                <a:srgbClr val="000000"/>
              </a:solidFill>
            </a:endParaRPr>
          </a:p>
          <a:p>
            <a:pPr marL="609585" lvl="4" indent="-431789">
              <a:spcAft>
                <a:spcPts val="0"/>
              </a:spcAft>
              <a:buClr>
                <a:srgbClr val="000000"/>
              </a:buClr>
            </a:pPr>
            <a:endParaRPr lang="en-US" dirty="0" smtClean="0">
              <a:solidFill>
                <a:srgbClr val="000000"/>
              </a:solidFill>
            </a:endParaRPr>
          </a:p>
        </p:txBody>
      </p:sp>
    </p:spTree>
    <p:extLst>
      <p:ext uri="{BB962C8B-B14F-4D97-AF65-F5344CB8AC3E}">
        <p14:creationId xmlns:p14="http://schemas.microsoft.com/office/powerpoint/2010/main" val="12928906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p:nvPr/>
        </p:nvSpPr>
        <p:spPr>
          <a:xfrm>
            <a:off x="5230833" y="3913600"/>
            <a:ext cx="3831686" cy="2760000"/>
          </a:xfrm>
          <a:prstGeom prst="rect">
            <a:avLst/>
          </a:prstGeom>
          <a:noFill/>
          <a:ln w="28575" cap="flat" cmpd="sng">
            <a:solidFill>
              <a:srgbClr val="FF0000"/>
            </a:solidFill>
            <a:prstDash val="solid"/>
            <a:round/>
            <a:headEnd type="none" w="med" len="med"/>
            <a:tailEnd type="none" w="med" len="med"/>
          </a:ln>
        </p:spPr>
        <p:txBody>
          <a:bodyPr wrap="square" lIns="121900" tIns="121900" rIns="121900" bIns="121900" anchor="ctr" anchorCtr="0">
            <a:noAutofit/>
          </a:bodyPr>
          <a:lstStyle/>
          <a:p>
            <a:endParaRPr sz="1867"/>
          </a:p>
        </p:txBody>
      </p:sp>
      <p:sp>
        <p:nvSpPr>
          <p:cNvPr id="67" name="Shape 67"/>
          <p:cNvSpPr txBox="1">
            <a:spLocks noGrp="1"/>
          </p:cNvSpPr>
          <p:nvPr>
            <p:ph type="title"/>
          </p:nvPr>
        </p:nvSpPr>
        <p:spPr>
          <a:xfrm>
            <a:off x="226834" y="203667"/>
            <a:ext cx="8654616" cy="1332800"/>
          </a:xfrm>
          <a:prstGeom prst="rect">
            <a:avLst/>
          </a:prstGeom>
        </p:spPr>
        <p:txBody>
          <a:bodyPr wrap="square" lIns="121900" tIns="121900" rIns="121900" bIns="121900" anchor="t" anchorCtr="0">
            <a:noAutofit/>
          </a:bodyPr>
          <a:lstStyle/>
          <a:p>
            <a:r>
              <a:rPr lang="en" sz="3600"/>
              <a:t>Big Picture: Our Proposed Neural Network Demodulation Pipeline</a:t>
            </a:r>
          </a:p>
        </p:txBody>
      </p:sp>
      <p:sp>
        <p:nvSpPr>
          <p:cNvPr id="68" name="Shape 68"/>
          <p:cNvSpPr txBox="1">
            <a:spLocks noGrp="1"/>
          </p:cNvSpPr>
          <p:nvPr>
            <p:ph type="body" idx="1"/>
          </p:nvPr>
        </p:nvSpPr>
        <p:spPr>
          <a:xfrm>
            <a:off x="226834" y="1536633"/>
            <a:ext cx="8267071" cy="1957168"/>
          </a:xfrm>
          <a:prstGeom prst="rect">
            <a:avLst/>
          </a:prstGeom>
        </p:spPr>
        <p:txBody>
          <a:bodyPr wrap="square" lIns="121900" tIns="121900" rIns="121900" bIns="121900" anchor="t" anchorCtr="0">
            <a:noAutofit/>
          </a:bodyPr>
          <a:lstStyle/>
          <a:p>
            <a:pPr marL="609585" indent="-431789">
              <a:buClr>
                <a:srgbClr val="000000"/>
              </a:buClr>
            </a:pPr>
            <a:r>
              <a:rPr lang="en" sz="1600" dirty="0">
                <a:solidFill>
                  <a:srgbClr val="000000"/>
                </a:solidFill>
              </a:rPr>
              <a:t>Several typical processing blocks of a prototypical wireless demodulation pipeline are shown on the left, including time synchronization, multipath equalization, phase correction, and constellation decoding</a:t>
            </a:r>
          </a:p>
          <a:p>
            <a:pPr marL="609585" indent="-431789">
              <a:buClr>
                <a:srgbClr val="000000"/>
              </a:buClr>
            </a:pPr>
            <a:r>
              <a:rPr lang="en" sz="1600" dirty="0">
                <a:solidFill>
                  <a:srgbClr val="000000"/>
                </a:solidFill>
              </a:rPr>
              <a:t>On the right, we propose to replace it with two blocks, one CNN for modulation classification and another for performing demodulation based on the determined coding scheme</a:t>
            </a:r>
          </a:p>
        </p:txBody>
      </p:sp>
      <p:sp>
        <p:nvSpPr>
          <p:cNvPr id="69" name="Shape 69"/>
          <p:cNvSpPr/>
          <p:nvPr/>
        </p:nvSpPr>
        <p:spPr>
          <a:xfrm>
            <a:off x="1566112" y="3774544"/>
            <a:ext cx="1178707" cy="903656"/>
          </a:xfrm>
          <a:prstGeom prst="rect">
            <a:avLst/>
          </a:prstGeom>
          <a:noFill/>
          <a:ln w="28575" cap="flat" cmpd="sng">
            <a:solidFill>
              <a:srgbClr val="FF0000"/>
            </a:solidFill>
            <a:prstDash val="solid"/>
            <a:round/>
            <a:headEnd type="none" w="med" len="med"/>
            <a:tailEnd type="none" w="med" len="med"/>
          </a:ln>
        </p:spPr>
        <p:txBody>
          <a:bodyPr wrap="square" lIns="121900" tIns="121900" rIns="121900" bIns="121900" anchor="ctr" anchorCtr="0">
            <a:noAutofit/>
          </a:bodyPr>
          <a:lstStyle/>
          <a:p>
            <a:pPr algn="ctr"/>
            <a:r>
              <a:rPr lang="en" sz="1333" b="1"/>
              <a:t>MCS set in Header over BPSK</a:t>
            </a:r>
          </a:p>
        </p:txBody>
      </p:sp>
      <p:sp>
        <p:nvSpPr>
          <p:cNvPr id="70" name="Shape 70"/>
          <p:cNvSpPr/>
          <p:nvPr/>
        </p:nvSpPr>
        <p:spPr>
          <a:xfrm>
            <a:off x="5954172" y="4513970"/>
            <a:ext cx="1405140" cy="1005032"/>
          </a:xfrm>
          <a:prstGeom prst="rect">
            <a:avLst/>
          </a:prstGeom>
          <a:noFill/>
          <a:ln w="28575" cap="flat" cmpd="sng">
            <a:solidFill>
              <a:srgbClr val="FF0000"/>
            </a:solidFill>
            <a:prstDash val="solid"/>
            <a:round/>
            <a:headEnd type="none" w="med" len="med"/>
            <a:tailEnd type="none" w="med" len="med"/>
          </a:ln>
        </p:spPr>
        <p:txBody>
          <a:bodyPr wrap="square" lIns="121900" tIns="121900" rIns="121900" bIns="121900" anchor="ctr" anchorCtr="0">
            <a:noAutofit/>
          </a:bodyPr>
          <a:lstStyle/>
          <a:p>
            <a:pPr algn="ctr"/>
            <a:r>
              <a:rPr lang="en" sz="1200" b="1" dirty="0"/>
              <a:t>CNN Modulation Classification</a:t>
            </a:r>
          </a:p>
        </p:txBody>
      </p:sp>
      <p:cxnSp>
        <p:nvCxnSpPr>
          <p:cNvPr id="71" name="Shape 71"/>
          <p:cNvCxnSpPr>
            <a:endCxn id="70" idx="1"/>
          </p:cNvCxnSpPr>
          <p:nvPr/>
        </p:nvCxnSpPr>
        <p:spPr>
          <a:xfrm>
            <a:off x="5604636" y="5016486"/>
            <a:ext cx="349536" cy="0"/>
          </a:xfrm>
          <a:prstGeom prst="straightConnector1">
            <a:avLst/>
          </a:prstGeom>
          <a:noFill/>
          <a:ln w="9525" cap="flat" cmpd="sng">
            <a:solidFill>
              <a:srgbClr val="000000"/>
            </a:solidFill>
            <a:prstDash val="solid"/>
            <a:round/>
            <a:headEnd type="none" w="lg" len="lg"/>
            <a:tailEnd type="triangle" w="lg" len="lg"/>
          </a:ln>
        </p:spPr>
      </p:cxnSp>
      <p:cxnSp>
        <p:nvCxnSpPr>
          <p:cNvPr id="72" name="Shape 72"/>
          <p:cNvCxnSpPr>
            <a:stCxn id="70" idx="3"/>
            <a:endCxn id="73" idx="1"/>
          </p:cNvCxnSpPr>
          <p:nvPr/>
        </p:nvCxnSpPr>
        <p:spPr>
          <a:xfrm>
            <a:off x="7359312" y="5016486"/>
            <a:ext cx="311876" cy="1151"/>
          </a:xfrm>
          <a:prstGeom prst="straightConnector1">
            <a:avLst/>
          </a:prstGeom>
          <a:noFill/>
          <a:ln w="9525" cap="flat" cmpd="sng">
            <a:solidFill>
              <a:srgbClr val="000000"/>
            </a:solidFill>
            <a:prstDash val="solid"/>
            <a:round/>
            <a:headEnd type="none" w="lg" len="lg"/>
            <a:tailEnd type="triangle" w="lg" len="lg"/>
          </a:ln>
        </p:spPr>
      </p:cxnSp>
      <p:sp>
        <p:nvSpPr>
          <p:cNvPr id="73" name="Shape 73"/>
          <p:cNvSpPr/>
          <p:nvPr/>
        </p:nvSpPr>
        <p:spPr>
          <a:xfrm>
            <a:off x="7671188" y="4556299"/>
            <a:ext cx="1337013" cy="922676"/>
          </a:xfrm>
          <a:prstGeom prst="rect">
            <a:avLst/>
          </a:prstGeom>
          <a:noFill/>
          <a:ln w="28575" cap="flat" cmpd="sng">
            <a:solidFill>
              <a:srgbClr val="0000FF"/>
            </a:solidFill>
            <a:prstDash val="solid"/>
            <a:round/>
            <a:headEnd type="none" w="med" len="med"/>
            <a:tailEnd type="none" w="med" len="med"/>
          </a:ln>
        </p:spPr>
        <p:txBody>
          <a:bodyPr wrap="square" lIns="121900" tIns="121900" rIns="121900" bIns="121900" anchor="ctr" anchorCtr="0">
            <a:noAutofit/>
          </a:bodyPr>
          <a:lstStyle/>
          <a:p>
            <a:pPr algn="ctr"/>
            <a:r>
              <a:rPr lang="en" sz="1200" b="1" dirty="0"/>
              <a:t>CNN Demodulation</a:t>
            </a:r>
          </a:p>
        </p:txBody>
      </p:sp>
      <p:sp>
        <p:nvSpPr>
          <p:cNvPr id="74" name="Shape 74"/>
          <p:cNvSpPr txBox="1"/>
          <p:nvPr/>
        </p:nvSpPr>
        <p:spPr>
          <a:xfrm>
            <a:off x="5284062" y="5798516"/>
            <a:ext cx="4060800" cy="763600"/>
          </a:xfrm>
          <a:prstGeom prst="rect">
            <a:avLst/>
          </a:prstGeom>
          <a:noFill/>
          <a:ln>
            <a:noFill/>
          </a:ln>
        </p:spPr>
        <p:txBody>
          <a:bodyPr wrap="square" lIns="121900" tIns="121900" rIns="121900" bIns="121900" anchor="t" anchorCtr="0">
            <a:noAutofit/>
          </a:bodyPr>
          <a:lstStyle/>
          <a:p>
            <a:pPr algn="ctr"/>
            <a:r>
              <a:rPr lang="en" sz="1867"/>
              <a:t>Our Proposed Data-driven Demodulation Pipeline</a:t>
            </a:r>
          </a:p>
        </p:txBody>
      </p:sp>
      <p:cxnSp>
        <p:nvCxnSpPr>
          <p:cNvPr id="75" name="Shape 75"/>
          <p:cNvCxnSpPr>
            <a:endCxn id="69" idx="1"/>
          </p:cNvCxnSpPr>
          <p:nvPr/>
        </p:nvCxnSpPr>
        <p:spPr>
          <a:xfrm>
            <a:off x="729097" y="4226372"/>
            <a:ext cx="837015" cy="0"/>
          </a:xfrm>
          <a:prstGeom prst="straightConnector1">
            <a:avLst/>
          </a:prstGeom>
          <a:noFill/>
          <a:ln w="9525" cap="flat" cmpd="sng">
            <a:solidFill>
              <a:srgbClr val="000000"/>
            </a:solidFill>
            <a:prstDash val="solid"/>
            <a:round/>
            <a:headEnd type="none" w="lg" len="lg"/>
            <a:tailEnd type="triangle" w="lg" len="lg"/>
          </a:ln>
        </p:spPr>
      </p:cxnSp>
      <p:cxnSp>
        <p:nvCxnSpPr>
          <p:cNvPr id="76" name="Shape 76"/>
          <p:cNvCxnSpPr/>
          <p:nvPr/>
        </p:nvCxnSpPr>
        <p:spPr>
          <a:xfrm flipV="1">
            <a:off x="2778066" y="4246748"/>
            <a:ext cx="655411" cy="827"/>
          </a:xfrm>
          <a:prstGeom prst="straightConnector1">
            <a:avLst/>
          </a:prstGeom>
          <a:noFill/>
          <a:ln w="9525" cap="flat" cmpd="sng">
            <a:solidFill>
              <a:srgbClr val="000000"/>
            </a:solidFill>
            <a:prstDash val="solid"/>
            <a:round/>
            <a:headEnd type="none" w="lg" len="lg"/>
            <a:tailEnd type="triangle" w="lg" len="lg"/>
          </a:ln>
        </p:spPr>
      </p:cxnSp>
      <p:sp>
        <p:nvSpPr>
          <p:cNvPr id="77" name="Shape 77"/>
          <p:cNvSpPr/>
          <p:nvPr/>
        </p:nvSpPr>
        <p:spPr>
          <a:xfrm>
            <a:off x="3463324" y="3803174"/>
            <a:ext cx="1178707" cy="903656"/>
          </a:xfrm>
          <a:prstGeom prst="rect">
            <a:avLst/>
          </a:prstGeom>
          <a:noFill/>
          <a:ln w="28575" cap="flat" cmpd="sng">
            <a:solidFill>
              <a:srgbClr val="0000FF"/>
            </a:solidFill>
            <a:prstDash val="solid"/>
            <a:round/>
            <a:headEnd type="none" w="med" len="med"/>
            <a:tailEnd type="none" w="med" len="med"/>
          </a:ln>
        </p:spPr>
        <p:txBody>
          <a:bodyPr wrap="square" lIns="121900" tIns="121900" rIns="121900" bIns="121900" anchor="ctr" anchorCtr="0">
            <a:noAutofit/>
          </a:bodyPr>
          <a:lstStyle/>
          <a:p>
            <a:pPr algn="ctr"/>
            <a:r>
              <a:rPr lang="en" sz="1200" b="1"/>
              <a:t>Time Synchronization (e.g. Polyphase Clock Sync)</a:t>
            </a:r>
          </a:p>
        </p:txBody>
      </p:sp>
      <p:sp>
        <p:nvSpPr>
          <p:cNvPr id="78" name="Shape 78"/>
          <p:cNvSpPr txBox="1"/>
          <p:nvPr/>
        </p:nvSpPr>
        <p:spPr>
          <a:xfrm>
            <a:off x="341357" y="5921293"/>
            <a:ext cx="4060800" cy="846400"/>
          </a:xfrm>
          <a:prstGeom prst="rect">
            <a:avLst/>
          </a:prstGeom>
          <a:noFill/>
          <a:ln>
            <a:noFill/>
          </a:ln>
        </p:spPr>
        <p:txBody>
          <a:bodyPr wrap="square" lIns="121900" tIns="121900" rIns="121900" bIns="121900" anchor="t" anchorCtr="0">
            <a:noAutofit/>
          </a:bodyPr>
          <a:lstStyle/>
          <a:p>
            <a:pPr algn="ctr"/>
            <a:r>
              <a:rPr lang="en" sz="1867"/>
              <a:t>Basic Demodulation Pipeline (Phase based Modulation Scheme)</a:t>
            </a:r>
          </a:p>
        </p:txBody>
      </p:sp>
      <p:sp>
        <p:nvSpPr>
          <p:cNvPr id="79" name="Shape 79"/>
          <p:cNvSpPr/>
          <p:nvPr/>
        </p:nvSpPr>
        <p:spPr>
          <a:xfrm>
            <a:off x="341357" y="5017637"/>
            <a:ext cx="1178707" cy="903656"/>
          </a:xfrm>
          <a:prstGeom prst="rect">
            <a:avLst/>
          </a:prstGeom>
          <a:noFill/>
          <a:ln w="28575" cap="flat" cmpd="sng">
            <a:solidFill>
              <a:srgbClr val="0000FF"/>
            </a:solidFill>
            <a:prstDash val="solid"/>
            <a:round/>
            <a:headEnd type="none" w="med" len="med"/>
            <a:tailEnd type="none" w="med" len="med"/>
          </a:ln>
        </p:spPr>
        <p:txBody>
          <a:bodyPr wrap="square" lIns="121900" tIns="121900" rIns="121900" bIns="121900" anchor="ctr" anchorCtr="0">
            <a:noAutofit/>
          </a:bodyPr>
          <a:lstStyle/>
          <a:p>
            <a:pPr algn="ctr"/>
            <a:r>
              <a:rPr lang="en" sz="1200" b="1"/>
              <a:t>Equalization for Multipath (e.g. CMA or LMS-DD)</a:t>
            </a:r>
          </a:p>
        </p:txBody>
      </p:sp>
      <p:sp>
        <p:nvSpPr>
          <p:cNvPr id="80" name="Shape 80"/>
          <p:cNvSpPr/>
          <p:nvPr/>
        </p:nvSpPr>
        <p:spPr>
          <a:xfrm>
            <a:off x="1993231" y="5017637"/>
            <a:ext cx="1178707" cy="903656"/>
          </a:xfrm>
          <a:prstGeom prst="rect">
            <a:avLst/>
          </a:prstGeom>
          <a:noFill/>
          <a:ln w="28575" cap="flat" cmpd="sng">
            <a:solidFill>
              <a:srgbClr val="0000FF"/>
            </a:solidFill>
            <a:prstDash val="solid"/>
            <a:round/>
            <a:headEnd type="none" w="med" len="med"/>
            <a:tailEnd type="none" w="med" len="med"/>
          </a:ln>
        </p:spPr>
        <p:txBody>
          <a:bodyPr wrap="square" lIns="121900" tIns="121900" rIns="121900" bIns="121900" anchor="ctr" anchorCtr="0">
            <a:noAutofit/>
          </a:bodyPr>
          <a:lstStyle/>
          <a:p>
            <a:pPr algn="ctr"/>
            <a:r>
              <a:rPr lang="en" sz="1200" b="1"/>
              <a:t>Phase and Frequency Correction (Costas Loop)</a:t>
            </a:r>
          </a:p>
        </p:txBody>
      </p:sp>
      <p:sp>
        <p:nvSpPr>
          <p:cNvPr id="81" name="Shape 81"/>
          <p:cNvSpPr/>
          <p:nvPr/>
        </p:nvSpPr>
        <p:spPr>
          <a:xfrm>
            <a:off x="3632188" y="5007433"/>
            <a:ext cx="1009843" cy="903656"/>
          </a:xfrm>
          <a:prstGeom prst="rect">
            <a:avLst/>
          </a:prstGeom>
          <a:noFill/>
          <a:ln w="28575" cap="flat" cmpd="sng">
            <a:solidFill>
              <a:srgbClr val="0000FF"/>
            </a:solidFill>
            <a:prstDash val="solid"/>
            <a:round/>
            <a:headEnd type="none" w="med" len="med"/>
            <a:tailEnd type="none" w="med" len="med"/>
          </a:ln>
        </p:spPr>
        <p:txBody>
          <a:bodyPr wrap="square" lIns="121900" tIns="121900" rIns="121900" bIns="121900" anchor="ctr" anchorCtr="0">
            <a:noAutofit/>
          </a:bodyPr>
          <a:lstStyle/>
          <a:p>
            <a:pPr algn="ctr"/>
            <a:r>
              <a:rPr lang="en" sz="1200" b="1"/>
              <a:t>Constellation Decoding</a:t>
            </a:r>
          </a:p>
        </p:txBody>
      </p:sp>
      <p:cxnSp>
        <p:nvCxnSpPr>
          <p:cNvPr id="82" name="Shape 82"/>
          <p:cNvCxnSpPr>
            <a:stCxn id="79" idx="3"/>
            <a:endCxn id="80" idx="1"/>
          </p:cNvCxnSpPr>
          <p:nvPr/>
        </p:nvCxnSpPr>
        <p:spPr>
          <a:xfrm>
            <a:off x="1520064" y="5469465"/>
            <a:ext cx="473167" cy="0"/>
          </a:xfrm>
          <a:prstGeom prst="straightConnector1">
            <a:avLst/>
          </a:prstGeom>
          <a:noFill/>
          <a:ln w="9525" cap="flat" cmpd="sng">
            <a:solidFill>
              <a:srgbClr val="000000"/>
            </a:solidFill>
            <a:prstDash val="solid"/>
            <a:round/>
            <a:headEnd type="none" w="lg" len="lg"/>
            <a:tailEnd type="triangle" w="lg" len="lg"/>
          </a:ln>
        </p:spPr>
      </p:cxnSp>
      <p:cxnSp>
        <p:nvCxnSpPr>
          <p:cNvPr id="83" name="Shape 83"/>
          <p:cNvCxnSpPr>
            <a:stCxn id="80" idx="3"/>
            <a:endCxn id="81" idx="1"/>
          </p:cNvCxnSpPr>
          <p:nvPr/>
        </p:nvCxnSpPr>
        <p:spPr>
          <a:xfrm flipV="1">
            <a:off x="3171938" y="5459261"/>
            <a:ext cx="460250" cy="10204"/>
          </a:xfrm>
          <a:prstGeom prst="straightConnector1">
            <a:avLst/>
          </a:prstGeom>
          <a:noFill/>
          <a:ln w="9525" cap="flat" cmpd="sng">
            <a:solidFill>
              <a:srgbClr val="000000"/>
            </a:solidFill>
            <a:prstDash val="solid"/>
            <a:round/>
            <a:headEnd type="none" w="lg" len="lg"/>
            <a:tailEnd type="triangle" w="lg" len="lg"/>
          </a:ln>
        </p:spPr>
      </p:cxnSp>
      <p:cxnSp>
        <p:nvCxnSpPr>
          <p:cNvPr id="84" name="Shape 84"/>
          <p:cNvCxnSpPr>
            <a:stCxn id="77" idx="2"/>
            <a:endCxn id="79" idx="1"/>
          </p:cNvCxnSpPr>
          <p:nvPr/>
        </p:nvCxnSpPr>
        <p:spPr>
          <a:xfrm rot="5400000">
            <a:off x="1815701" y="3232487"/>
            <a:ext cx="762635" cy="3711321"/>
          </a:xfrm>
          <a:prstGeom prst="bentConnector4">
            <a:avLst>
              <a:gd name="adj1" fmla="val 20377"/>
              <a:gd name="adj2" fmla="val 106160"/>
            </a:avLst>
          </a:prstGeom>
          <a:noFill/>
          <a:ln w="9525" cap="flat" cmpd="sng">
            <a:solidFill>
              <a:schemeClr val="dk2"/>
            </a:solidFill>
            <a:prstDash val="solid"/>
            <a:round/>
            <a:headEnd type="none" w="lg" len="lg"/>
            <a:tailEnd type="none" w="lg" len="lg"/>
          </a:ln>
        </p:spPr>
      </p:cxnSp>
      <p:sp>
        <p:nvSpPr>
          <p:cNvPr id="85" name="Shape 85"/>
          <p:cNvSpPr txBox="1"/>
          <p:nvPr/>
        </p:nvSpPr>
        <p:spPr>
          <a:xfrm>
            <a:off x="100963" y="3834287"/>
            <a:ext cx="871751" cy="763023"/>
          </a:xfrm>
          <a:prstGeom prst="rect">
            <a:avLst/>
          </a:prstGeom>
          <a:noFill/>
          <a:ln>
            <a:noFill/>
          </a:ln>
        </p:spPr>
        <p:txBody>
          <a:bodyPr wrap="square" lIns="121900" tIns="121900" rIns="121900" bIns="121900" anchor="t" anchorCtr="0">
            <a:noAutofit/>
          </a:bodyPr>
          <a:lstStyle/>
          <a:p>
            <a:pPr>
              <a:buClr>
                <a:schemeClr val="dk1"/>
              </a:buClr>
              <a:buSzPct val="91666"/>
            </a:pPr>
            <a:r>
              <a:rPr lang="en" sz="1600">
                <a:solidFill>
                  <a:schemeClr val="dk1"/>
                </a:solidFill>
              </a:rPr>
              <a:t>I/Q</a:t>
            </a:r>
          </a:p>
          <a:p>
            <a:pPr>
              <a:buClr>
                <a:schemeClr val="dk1"/>
              </a:buClr>
              <a:buSzPct val="91666"/>
            </a:pPr>
            <a:r>
              <a:rPr lang="en" sz="1600" dirty="0">
                <a:solidFill>
                  <a:schemeClr val="dk1"/>
                </a:solidFill>
              </a:rPr>
              <a:t>Data</a:t>
            </a:r>
          </a:p>
          <a:p>
            <a:endParaRPr sz="1600" dirty="0"/>
          </a:p>
        </p:txBody>
      </p:sp>
      <p:sp>
        <p:nvSpPr>
          <p:cNvPr id="86" name="Shape 86"/>
          <p:cNvSpPr txBox="1"/>
          <p:nvPr/>
        </p:nvSpPr>
        <p:spPr>
          <a:xfrm>
            <a:off x="5214706" y="4733595"/>
            <a:ext cx="715200" cy="846400"/>
          </a:xfrm>
          <a:prstGeom prst="rect">
            <a:avLst/>
          </a:prstGeom>
          <a:noFill/>
          <a:ln>
            <a:noFill/>
          </a:ln>
        </p:spPr>
        <p:txBody>
          <a:bodyPr wrap="square" lIns="121900" tIns="121900" rIns="121900" bIns="121900" anchor="t" anchorCtr="0">
            <a:noAutofit/>
          </a:bodyPr>
          <a:lstStyle/>
          <a:p>
            <a:r>
              <a:rPr lang="en" sz="1600" dirty="0">
                <a:solidFill>
                  <a:schemeClr val="dk1"/>
                </a:solidFill>
              </a:rPr>
              <a:t>I/Q</a:t>
            </a:r>
          </a:p>
          <a:p>
            <a:r>
              <a:rPr lang="en" sz="1600" dirty="0">
                <a:solidFill>
                  <a:schemeClr val="dk1"/>
                </a:solidFill>
              </a:rPr>
              <a:t>Data</a:t>
            </a:r>
          </a:p>
          <a:p>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90122" y="143500"/>
            <a:ext cx="8818076" cy="1056400"/>
          </a:xfrm>
          <a:prstGeom prst="rect">
            <a:avLst/>
          </a:prstGeom>
        </p:spPr>
        <p:txBody>
          <a:bodyPr wrap="square" lIns="121900" tIns="121900" rIns="121900" bIns="121900" anchor="t" anchorCtr="0">
            <a:noAutofit/>
          </a:bodyPr>
          <a:lstStyle/>
          <a:p>
            <a:r>
              <a:rPr lang="en"/>
              <a:t>Focus For This Presentation: Modulation Coding Scheme Classification and Synthetic Data Generation</a:t>
            </a:r>
          </a:p>
        </p:txBody>
      </p:sp>
      <p:sp>
        <p:nvSpPr>
          <p:cNvPr id="92" name="Shape 92"/>
          <p:cNvSpPr txBox="1">
            <a:spLocks noGrp="1"/>
          </p:cNvSpPr>
          <p:nvPr>
            <p:ph type="body" idx="1"/>
          </p:nvPr>
        </p:nvSpPr>
        <p:spPr>
          <a:xfrm>
            <a:off x="262550" y="1199900"/>
            <a:ext cx="8537419" cy="5328400"/>
          </a:xfrm>
          <a:prstGeom prst="rect">
            <a:avLst/>
          </a:prstGeom>
        </p:spPr>
        <p:txBody>
          <a:bodyPr wrap="square" lIns="121900" tIns="121900" rIns="121900" bIns="121900" anchor="t" anchorCtr="0">
            <a:noAutofit/>
          </a:bodyPr>
          <a:lstStyle/>
          <a:p>
            <a:pPr indent="-423323">
              <a:spcAft>
                <a:spcPts val="0"/>
              </a:spcAft>
              <a:buClr>
                <a:srgbClr val="000000"/>
              </a:buClr>
            </a:pPr>
            <a:r>
              <a:rPr lang="en" sz="1867" dirty="0">
                <a:solidFill>
                  <a:srgbClr val="000000"/>
                </a:solidFill>
              </a:rPr>
              <a:t>Consider an adaptive modulation paradigm where the transmitter can utilize any modulation scheme and the receiver must be able to determine how to demodulate quickly without a predetermined protocol or </a:t>
            </a:r>
            <a:r>
              <a:rPr lang="en" sz="1867" dirty="0" err="1" smtClean="0">
                <a:solidFill>
                  <a:srgbClr val="000000"/>
                </a:solidFill>
              </a:rPr>
              <a:t>coordinati</a:t>
            </a:r>
            <a:r>
              <a:rPr lang="en-US" sz="1867" dirty="0" smtClean="0">
                <a:solidFill>
                  <a:srgbClr val="000000"/>
                </a:solidFill>
              </a:rPr>
              <a:t>on</a:t>
            </a:r>
          </a:p>
          <a:p>
            <a:pPr lvl="1" indent="-423323">
              <a:spcAft>
                <a:spcPts val="0"/>
              </a:spcAft>
              <a:buClr>
                <a:srgbClr val="000000"/>
              </a:buClr>
            </a:pPr>
            <a:r>
              <a:rPr lang="en" sz="1600" dirty="0" smtClean="0">
                <a:solidFill>
                  <a:srgbClr val="000000"/>
                </a:solidFill>
              </a:rPr>
              <a:t>Accurate </a:t>
            </a:r>
            <a:r>
              <a:rPr lang="en" sz="1600" dirty="0">
                <a:solidFill>
                  <a:srgbClr val="000000"/>
                </a:solidFill>
              </a:rPr>
              <a:t>modulation scheme classification allows for immediate use of the channel, instead of wasting channel resources coordinating modulation scheme information </a:t>
            </a:r>
          </a:p>
          <a:p>
            <a:pPr indent="-423323">
              <a:spcAft>
                <a:spcPts val="0"/>
              </a:spcAft>
              <a:buClr>
                <a:srgbClr val="000000"/>
              </a:buClr>
            </a:pPr>
            <a:r>
              <a:rPr lang="en" dirty="0">
                <a:solidFill>
                  <a:srgbClr val="000000"/>
                </a:solidFill>
              </a:rPr>
              <a:t>Our target pipeline will use a completely data-driven approach for the </a:t>
            </a:r>
            <a:r>
              <a:rPr lang="en" sz="1867" dirty="0">
                <a:solidFill>
                  <a:srgbClr val="000000"/>
                </a:solidFill>
              </a:rPr>
              <a:t>demodulation of wireless data, including automatic modulation coding scheme classification and signal demodulation </a:t>
            </a:r>
            <a:r>
              <a:rPr lang="en" sz="1867" dirty="0" smtClean="0">
                <a:solidFill>
                  <a:srgbClr val="000000"/>
                </a:solidFill>
              </a:rPr>
              <a:t>(</a:t>
            </a:r>
            <a:r>
              <a:rPr lang="en-US" sz="1867" dirty="0" smtClean="0">
                <a:solidFill>
                  <a:srgbClr val="000000"/>
                </a:solidFill>
              </a:rPr>
              <a:t>complete demodulation is</a:t>
            </a:r>
            <a:r>
              <a:rPr lang="en" sz="1867" dirty="0" smtClean="0">
                <a:solidFill>
                  <a:srgbClr val="000000"/>
                </a:solidFill>
              </a:rPr>
              <a:t> </a:t>
            </a:r>
            <a:r>
              <a:rPr lang="en" sz="1867" dirty="0">
                <a:solidFill>
                  <a:srgbClr val="000000"/>
                </a:solidFill>
              </a:rPr>
              <a:t>future work</a:t>
            </a:r>
            <a:r>
              <a:rPr lang="en" sz="1867" dirty="0" smtClean="0">
                <a:solidFill>
                  <a:srgbClr val="000000"/>
                </a:solidFill>
              </a:rPr>
              <a:t>)</a:t>
            </a:r>
            <a:endParaRPr lang="en-US" sz="1867" dirty="0" smtClean="0">
              <a:solidFill>
                <a:srgbClr val="000000"/>
              </a:solidFill>
            </a:endParaRPr>
          </a:p>
          <a:p>
            <a:pPr indent="-423323">
              <a:spcAft>
                <a:spcPts val="0"/>
              </a:spcAft>
              <a:buClr>
                <a:srgbClr val="000000"/>
              </a:buClr>
            </a:pPr>
            <a:r>
              <a:rPr lang="en" sz="1867" dirty="0">
                <a:solidFill>
                  <a:srgbClr val="000000"/>
                </a:solidFill>
              </a:rPr>
              <a:t>A data-driven approach allows for the classification and demodulation to be tuned per environment and even per device, capturing </a:t>
            </a:r>
            <a:r>
              <a:rPr lang="en" sz="1867" dirty="0">
                <a:solidFill>
                  <a:schemeClr val="dk1"/>
                </a:solidFill>
              </a:rPr>
              <a:t>environmental factors like multipath and device characteristics, phase and timing errors</a:t>
            </a:r>
          </a:p>
          <a:p>
            <a:pPr marL="457200" lvl="1" indent="-423323">
              <a:spcAft>
                <a:spcPts val="0"/>
              </a:spcAft>
              <a:buClr>
                <a:schemeClr val="dk1"/>
              </a:buClr>
            </a:pPr>
            <a:r>
              <a:rPr lang="en" sz="1600" dirty="0">
                <a:solidFill>
                  <a:schemeClr val="dk1"/>
                </a:solidFill>
              </a:rPr>
              <a:t>This will allow for improved data rates by achieving accurate </a:t>
            </a:r>
            <a:r>
              <a:rPr lang="en-US" sz="1600" dirty="0" smtClean="0">
                <a:solidFill>
                  <a:schemeClr val="dk1"/>
                </a:solidFill>
              </a:rPr>
              <a:t>classification and </a:t>
            </a:r>
            <a:r>
              <a:rPr lang="en" sz="1600" dirty="0" smtClean="0">
                <a:solidFill>
                  <a:schemeClr val="dk1"/>
                </a:solidFill>
              </a:rPr>
              <a:t>demodulation </a:t>
            </a:r>
            <a:r>
              <a:rPr lang="en" sz="1600" dirty="0">
                <a:solidFill>
                  <a:schemeClr val="dk1"/>
                </a:solidFill>
              </a:rPr>
              <a:t>at lower </a:t>
            </a:r>
            <a:r>
              <a:rPr lang="en" sz="1600" dirty="0" smtClean="0">
                <a:solidFill>
                  <a:schemeClr val="dk1"/>
                </a:solidFill>
              </a:rPr>
              <a:t>SNRs</a:t>
            </a:r>
            <a:r>
              <a:rPr lang="en-US" sz="1600" dirty="0" smtClean="0">
                <a:solidFill>
                  <a:schemeClr val="dk1"/>
                </a:solidFill>
              </a:rPr>
              <a:t> </a:t>
            </a:r>
            <a:endParaRPr lang="en" sz="1867" dirty="0">
              <a:solidFill>
                <a:srgbClr val="000000"/>
              </a:solidFill>
            </a:endParaRPr>
          </a:p>
          <a:p>
            <a:pPr indent="-423323">
              <a:spcAft>
                <a:spcPts val="0"/>
              </a:spcAft>
              <a:buClr>
                <a:srgbClr val="000000"/>
              </a:buClr>
            </a:pPr>
            <a:r>
              <a:rPr lang="en" sz="1867" dirty="0">
                <a:solidFill>
                  <a:srgbClr val="000000"/>
                </a:solidFill>
              </a:rPr>
              <a:t>In order to train these models accurately and generally (e.g., for changing environments), we require </a:t>
            </a:r>
            <a:r>
              <a:rPr lang="en" sz="1867" dirty="0" smtClean="0">
                <a:solidFill>
                  <a:srgbClr val="000000"/>
                </a:solidFill>
              </a:rPr>
              <a:t>sufficient</a:t>
            </a:r>
            <a:r>
              <a:rPr lang="en-US" sz="1867" dirty="0" smtClean="0">
                <a:solidFill>
                  <a:srgbClr val="000000"/>
                </a:solidFill>
              </a:rPr>
              <a:t> </a:t>
            </a:r>
            <a:r>
              <a:rPr lang="en" sz="1867" dirty="0" smtClean="0">
                <a:solidFill>
                  <a:srgbClr val="000000"/>
                </a:solidFill>
              </a:rPr>
              <a:t>training </a:t>
            </a:r>
            <a:r>
              <a:rPr lang="en" sz="1867" dirty="0">
                <a:solidFill>
                  <a:srgbClr val="000000"/>
                </a:solidFill>
              </a:rPr>
              <a:t>data. </a:t>
            </a:r>
            <a:r>
              <a:rPr lang="en" sz="1867" dirty="0" smtClean="0">
                <a:solidFill>
                  <a:srgbClr val="000000"/>
                </a:solidFill>
              </a:rPr>
              <a:t>We </a:t>
            </a:r>
            <a:r>
              <a:rPr lang="en" sz="1867" dirty="0">
                <a:solidFill>
                  <a:srgbClr val="000000"/>
                </a:solidFill>
              </a:rPr>
              <a:t>address this </a:t>
            </a:r>
            <a:r>
              <a:rPr lang="en" sz="1867" dirty="0" smtClean="0">
                <a:solidFill>
                  <a:srgbClr val="000000"/>
                </a:solidFill>
              </a:rPr>
              <a:t>issue </a:t>
            </a:r>
            <a:r>
              <a:rPr lang="en" sz="1867" dirty="0">
                <a:solidFill>
                  <a:srgbClr val="000000"/>
                </a:solidFill>
              </a:rPr>
              <a:t>with </a:t>
            </a:r>
            <a:r>
              <a:rPr lang="en-US" sz="1867" dirty="0" smtClean="0">
                <a:solidFill>
                  <a:srgbClr val="000000"/>
                </a:solidFill>
              </a:rPr>
              <a:t>Generative Adversarial Models (GANs)</a:t>
            </a:r>
            <a:r>
              <a:rPr lang="en" sz="1867" dirty="0" smtClean="0">
                <a:solidFill>
                  <a:srgbClr val="000000"/>
                </a:solidFill>
              </a:rPr>
              <a:t> </a:t>
            </a:r>
            <a:r>
              <a:rPr lang="en" sz="1867" dirty="0">
                <a:solidFill>
                  <a:srgbClr val="000000"/>
                </a:solidFill>
              </a:rPr>
              <a:t>in the second half the presentation</a:t>
            </a:r>
            <a:r>
              <a:rPr lang="en" sz="1867" dirty="0" smtClean="0">
                <a:solidFill>
                  <a:srgbClr val="000000"/>
                </a:solidFill>
              </a:rPr>
              <a:t>.</a:t>
            </a:r>
            <a:endParaRPr lang="en" sz="1867"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4562" y="1149133"/>
            <a:ext cx="9035358" cy="5505600"/>
          </a:xfrm>
          <a:prstGeom prst="rect">
            <a:avLst/>
          </a:prstGeom>
        </p:spPr>
        <p:txBody>
          <a:bodyPr wrap="square" lIns="121900" tIns="121900" rIns="121900" bIns="121900" anchor="t" anchorCtr="0">
            <a:noAutofit/>
          </a:bodyPr>
          <a:lstStyle/>
          <a:p>
            <a:pPr marL="609585" indent="-440256">
              <a:spcAft>
                <a:spcPts val="0"/>
              </a:spcAft>
              <a:buClr>
                <a:srgbClr val="000000"/>
              </a:buClr>
            </a:pPr>
            <a:r>
              <a:rPr lang="en" dirty="0">
                <a:solidFill>
                  <a:srgbClr val="000000"/>
                </a:solidFill>
              </a:rPr>
              <a:t>We utilize </a:t>
            </a:r>
            <a:r>
              <a:rPr lang="en" dirty="0" err="1">
                <a:solidFill>
                  <a:srgbClr val="000000"/>
                </a:solidFill>
              </a:rPr>
              <a:t>RadioML</a:t>
            </a:r>
            <a:r>
              <a:rPr lang="en" dirty="0">
                <a:solidFill>
                  <a:srgbClr val="000000"/>
                </a:solidFill>
              </a:rPr>
              <a:t>, a publically available dataset that was created using GNU-Radio:</a:t>
            </a:r>
          </a:p>
          <a:p>
            <a:pPr marL="1219170" lvl="1" indent="-423323">
              <a:spcAft>
                <a:spcPts val="0"/>
              </a:spcAft>
              <a:buClr>
                <a:srgbClr val="000000"/>
              </a:buClr>
            </a:pPr>
            <a:r>
              <a:rPr lang="en" sz="1600" dirty="0">
                <a:solidFill>
                  <a:srgbClr val="000000"/>
                </a:solidFill>
              </a:rPr>
              <a:t>The dataset consists of 11 different modulation schemes (BPSK, QPSK, 8PSK, PAM4, QAM16, QAM64, GFSK, CPFSK, FM, AM, AMSSB)</a:t>
            </a:r>
          </a:p>
          <a:p>
            <a:pPr marL="1219170" lvl="1" indent="-423323">
              <a:spcAft>
                <a:spcPts val="0"/>
              </a:spcAft>
              <a:buClr>
                <a:srgbClr val="000000"/>
              </a:buClr>
            </a:pPr>
            <a:r>
              <a:rPr lang="en" sz="1600" dirty="0">
                <a:solidFill>
                  <a:srgbClr val="000000"/>
                </a:solidFill>
              </a:rPr>
              <a:t>Each modulation scheme is captured at several different Signal-to-Noise Ratios (SNRs) ranging from -20 dB to 18 </a:t>
            </a:r>
            <a:r>
              <a:rPr lang="en" sz="1600" dirty="0" smtClean="0">
                <a:solidFill>
                  <a:srgbClr val="000000"/>
                </a:solidFill>
              </a:rPr>
              <a:t>dB</a:t>
            </a:r>
            <a:r>
              <a:rPr lang="en-US" sz="1600" dirty="0" smtClean="0">
                <a:solidFill>
                  <a:srgbClr val="000000"/>
                </a:solidFill>
              </a:rPr>
              <a:t>, under a dynamic channel model (GNU-Radio)</a:t>
            </a:r>
            <a:endParaRPr lang="en" sz="1600" dirty="0">
              <a:solidFill>
                <a:srgbClr val="000000"/>
              </a:solidFill>
            </a:endParaRPr>
          </a:p>
          <a:p>
            <a:pPr marL="1219170" lvl="1" indent="-423323">
              <a:spcAft>
                <a:spcPts val="0"/>
              </a:spcAft>
              <a:buClr>
                <a:srgbClr val="000000"/>
              </a:buClr>
            </a:pPr>
            <a:r>
              <a:rPr lang="en" sz="1600" dirty="0">
                <a:solidFill>
                  <a:srgbClr val="000000"/>
                </a:solidFill>
              </a:rPr>
              <a:t>Each example is 128 points of complex values (I/Q) corresponding to 16 symbols, with 8 samples per symbol (For example, for QPSK  32 bits are being transmitted, 2 bits per symbol)</a:t>
            </a:r>
          </a:p>
          <a:p>
            <a:pPr marL="1219170" lvl="1" indent="-423323">
              <a:spcAft>
                <a:spcPts val="0"/>
              </a:spcAft>
              <a:buClr>
                <a:schemeClr val="dk1"/>
              </a:buClr>
            </a:pPr>
            <a:r>
              <a:rPr lang="en" sz="1600" dirty="0">
                <a:solidFill>
                  <a:schemeClr val="dk1"/>
                </a:solidFill>
              </a:rPr>
              <a:t>There are roughly 150,000 examples in the entire dataset</a:t>
            </a:r>
          </a:p>
          <a:p>
            <a:pPr marL="609585" indent="-440256">
              <a:spcAft>
                <a:spcPts val="0"/>
              </a:spcAft>
              <a:buClr>
                <a:srgbClr val="000000"/>
              </a:buClr>
            </a:pPr>
            <a:r>
              <a:rPr lang="en" dirty="0">
                <a:solidFill>
                  <a:srgbClr val="000000"/>
                </a:solidFill>
              </a:rPr>
              <a:t>The goal is the classify the modulation coding scheme given the 128 received complex values</a:t>
            </a:r>
          </a:p>
          <a:p>
            <a:pPr marL="1219170" lvl="1" indent="-423323">
              <a:spcAft>
                <a:spcPts val="0"/>
              </a:spcAft>
              <a:buClr>
                <a:srgbClr val="000000"/>
              </a:buClr>
            </a:pPr>
            <a:r>
              <a:rPr lang="en" sz="1600" dirty="0">
                <a:solidFill>
                  <a:srgbClr val="000000"/>
                </a:solidFill>
              </a:rPr>
              <a:t>We utilize 90,000 examples for training and 60,000 examples for evaluation</a:t>
            </a:r>
          </a:p>
          <a:p>
            <a:pPr marL="609585" indent="-440256">
              <a:spcAft>
                <a:spcPts val="0"/>
              </a:spcAft>
              <a:buClr>
                <a:srgbClr val="000000"/>
              </a:buClr>
            </a:pPr>
            <a:r>
              <a:rPr lang="en" dirty="0">
                <a:solidFill>
                  <a:srgbClr val="000000"/>
                </a:solidFill>
              </a:rPr>
              <a:t>The </a:t>
            </a:r>
            <a:r>
              <a:rPr lang="en" dirty="0" err="1">
                <a:solidFill>
                  <a:srgbClr val="000000"/>
                </a:solidFill>
              </a:rPr>
              <a:t>RadioML</a:t>
            </a:r>
            <a:r>
              <a:rPr lang="en" dirty="0">
                <a:solidFill>
                  <a:srgbClr val="000000"/>
                </a:solidFill>
              </a:rPr>
              <a:t> dataset has a benchmark CNN model (“VTCNN2”) that we use as a baseline for comparing against two of our own designed and trained models: </a:t>
            </a:r>
          </a:p>
          <a:p>
            <a:pPr marL="1219170" lvl="1" indent="-423323">
              <a:spcAft>
                <a:spcPts val="0"/>
              </a:spcAft>
              <a:buClr>
                <a:srgbClr val="000000"/>
              </a:buClr>
            </a:pPr>
            <a:r>
              <a:rPr lang="en" sz="1600" dirty="0">
                <a:solidFill>
                  <a:srgbClr val="000000"/>
                </a:solidFill>
              </a:rPr>
              <a:t>A real-valued network (“Real Valued Network”)</a:t>
            </a:r>
          </a:p>
          <a:p>
            <a:pPr marL="1219170" lvl="1" indent="-423323">
              <a:spcAft>
                <a:spcPts val="0"/>
              </a:spcAft>
              <a:buClr>
                <a:srgbClr val="000000"/>
              </a:buClr>
            </a:pPr>
            <a:r>
              <a:rPr lang="en" sz="1600" dirty="0">
                <a:solidFill>
                  <a:srgbClr val="000000"/>
                </a:solidFill>
              </a:rPr>
              <a:t>A complex-valued network with 50% of the number of layers (“Complex-Valued Network”)</a:t>
            </a:r>
          </a:p>
          <a:p>
            <a:pPr marL="609585" indent="-448722">
              <a:spcAft>
                <a:spcPts val="0"/>
              </a:spcAft>
              <a:buClr>
                <a:srgbClr val="000000"/>
              </a:buClr>
            </a:pPr>
            <a:r>
              <a:rPr lang="en" dirty="0">
                <a:solidFill>
                  <a:srgbClr val="000000"/>
                </a:solidFill>
              </a:rPr>
              <a:t>This dataset is also used for training the GAN models discussed later</a:t>
            </a:r>
          </a:p>
        </p:txBody>
      </p:sp>
      <p:sp>
        <p:nvSpPr>
          <p:cNvPr id="98" name="Shape 98"/>
          <p:cNvSpPr txBox="1">
            <a:spLocks noGrp="1"/>
          </p:cNvSpPr>
          <p:nvPr>
            <p:ph type="title"/>
          </p:nvPr>
        </p:nvSpPr>
        <p:spPr>
          <a:xfrm>
            <a:off x="398352" y="136000"/>
            <a:ext cx="8139066" cy="763600"/>
          </a:xfrm>
          <a:prstGeom prst="rect">
            <a:avLst/>
          </a:prstGeom>
        </p:spPr>
        <p:txBody>
          <a:bodyPr wrap="square" lIns="121900" tIns="121900" rIns="121900" bIns="121900" anchor="t" anchorCtr="0">
            <a:noAutofit/>
          </a:bodyPr>
          <a:lstStyle/>
          <a:p>
            <a:r>
              <a:rPr lang="en" sz="3067"/>
              <a:t>RadioML</a:t>
            </a:r>
            <a:r>
              <a:rPr lang="en" sz="3067" dirty="0"/>
              <a:t> Dataset - IQ Data with Modulation Scheme and SNR Values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62139" y="593367"/>
            <a:ext cx="8546472" cy="763600"/>
          </a:xfrm>
          <a:prstGeom prst="rect">
            <a:avLst/>
          </a:prstGeom>
        </p:spPr>
        <p:txBody>
          <a:bodyPr wrap="square" lIns="121900" tIns="121900" rIns="121900" bIns="121900" anchor="t" anchorCtr="0">
            <a:noAutofit/>
          </a:bodyPr>
          <a:lstStyle/>
          <a:p>
            <a:r>
              <a:rPr lang="en"/>
              <a:t>Agenda</a:t>
            </a:r>
          </a:p>
        </p:txBody>
      </p:sp>
      <p:sp>
        <p:nvSpPr>
          <p:cNvPr id="61" name="Shape 61"/>
          <p:cNvSpPr txBox="1">
            <a:spLocks noGrp="1"/>
          </p:cNvSpPr>
          <p:nvPr>
            <p:ph type="body" idx="1"/>
          </p:nvPr>
        </p:nvSpPr>
        <p:spPr>
          <a:xfrm>
            <a:off x="362139" y="1536633"/>
            <a:ext cx="8066638" cy="4555200"/>
          </a:xfrm>
          <a:prstGeom prst="rect">
            <a:avLst/>
          </a:prstGeom>
        </p:spPr>
        <p:txBody>
          <a:bodyPr wrap="square" lIns="121900" tIns="121900" rIns="121900" bIns="121900" anchor="t" anchorCtr="0">
            <a:noAutofit/>
          </a:bodyPr>
          <a:lstStyle/>
          <a:p>
            <a:pPr marL="609585" indent="-457189">
              <a:buClr>
                <a:srgbClr val="000000"/>
              </a:buClr>
            </a:pPr>
            <a:r>
              <a:rPr lang="en" dirty="0">
                <a:solidFill>
                  <a:schemeClr val="bg1">
                    <a:lumMod val="50000"/>
                  </a:schemeClr>
                </a:solidFill>
              </a:rPr>
              <a:t>Big Picture: A Data-Driven Neural Network for Modulation Classification and Demodulation </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tx1"/>
                </a:solidFill>
              </a:rPr>
              <a:t>A Complex Valued Neural Network for Capturing Phase Information for Modulation Classification</a:t>
            </a:r>
            <a:r>
              <a:rPr lang="en" dirty="0">
                <a:solidFill>
                  <a:schemeClr val="bg1">
                    <a:lumMod val="50000"/>
                  </a:schemeClr>
                </a:solidFill>
              </a:rPr>
              <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err="1">
                <a:solidFill>
                  <a:schemeClr val="bg1">
                    <a:lumMod val="50000"/>
                  </a:schemeClr>
                </a:solidFill>
              </a:rPr>
              <a:t>RadioML</a:t>
            </a:r>
            <a:r>
              <a:rPr lang="en" dirty="0">
                <a:solidFill>
                  <a:schemeClr val="bg1">
                    <a:lumMod val="50000"/>
                  </a:schemeClr>
                </a:solidFill>
              </a:rPr>
              <a:t> Dataset, Experiments and Results</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bg1">
                    <a:lumMod val="50000"/>
                  </a:schemeClr>
                </a:solidFill>
              </a:rPr>
              <a:t>Preparing for Real World Scenarios with GAN Augmented Data</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bg1">
                    <a:lumMod val="50000"/>
                  </a:schemeClr>
                </a:solidFill>
              </a:rPr>
              <a:t>Experimental Results Utilizing GAN-generated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235390" y="0"/>
            <a:ext cx="8655113" cy="763600"/>
          </a:xfrm>
          <a:prstGeom prst="rect">
            <a:avLst/>
          </a:prstGeom>
        </p:spPr>
        <p:txBody>
          <a:bodyPr wrap="square" lIns="121900" tIns="121900" rIns="121900" bIns="121900" anchor="t" anchorCtr="0">
            <a:noAutofit/>
          </a:bodyPr>
          <a:lstStyle/>
          <a:p>
            <a:r>
              <a:rPr lang="en" sz="3467"/>
              <a:t>Complex-Valued Neural Network for Phase Information</a:t>
            </a:r>
          </a:p>
        </p:txBody>
      </p:sp>
      <p:sp>
        <p:nvSpPr>
          <p:cNvPr id="104" name="Shape 104"/>
          <p:cNvSpPr txBox="1">
            <a:spLocks noGrp="1"/>
          </p:cNvSpPr>
          <p:nvPr>
            <p:ph type="body" idx="1"/>
          </p:nvPr>
        </p:nvSpPr>
        <p:spPr>
          <a:xfrm>
            <a:off x="208230" y="1111622"/>
            <a:ext cx="8682273" cy="5746377"/>
          </a:xfrm>
          <a:prstGeom prst="rect">
            <a:avLst/>
          </a:prstGeom>
        </p:spPr>
        <p:txBody>
          <a:bodyPr wrap="square" lIns="121900" tIns="121900" rIns="121900" bIns="121900" anchor="t" anchorCtr="0">
            <a:noAutofit/>
          </a:bodyPr>
          <a:lstStyle/>
          <a:p>
            <a:pPr marL="609585" indent="-431789">
              <a:spcAft>
                <a:spcPts val="0"/>
              </a:spcAft>
              <a:buClr>
                <a:srgbClr val="000000"/>
              </a:buClr>
            </a:pPr>
            <a:r>
              <a:rPr lang="en" dirty="0">
                <a:solidFill>
                  <a:srgbClr val="000000"/>
                </a:solidFill>
              </a:rPr>
              <a:t>Phase information is critical for understanding the coding scheme and for performing </a:t>
            </a:r>
            <a:r>
              <a:rPr lang="en" dirty="0" err="1" smtClean="0">
                <a:solidFill>
                  <a:srgbClr val="000000"/>
                </a:solidFill>
              </a:rPr>
              <a:t>demodulatio</a:t>
            </a:r>
            <a:r>
              <a:rPr lang="en-US" dirty="0" smtClean="0">
                <a:solidFill>
                  <a:srgbClr val="000000"/>
                </a:solidFill>
              </a:rPr>
              <a:t>n</a:t>
            </a:r>
            <a:endParaRPr lang="en" dirty="0">
              <a:solidFill>
                <a:srgbClr val="000000"/>
              </a:solidFill>
            </a:endParaRPr>
          </a:p>
          <a:p>
            <a:pPr marL="609585" indent="-431789">
              <a:spcAft>
                <a:spcPts val="0"/>
              </a:spcAft>
              <a:buClr>
                <a:srgbClr val="000000"/>
              </a:buClr>
            </a:pPr>
            <a:r>
              <a:rPr lang="en" dirty="0">
                <a:solidFill>
                  <a:srgbClr val="000000"/>
                </a:solidFill>
              </a:rPr>
              <a:t>We know that complex values are naturally used to represent phase information</a:t>
            </a:r>
          </a:p>
          <a:p>
            <a:pPr marL="609585" indent="-431789">
              <a:spcAft>
                <a:spcPts val="0"/>
              </a:spcAft>
              <a:buClr>
                <a:srgbClr val="000000"/>
              </a:buClr>
            </a:pPr>
            <a:r>
              <a:rPr lang="en" dirty="0">
                <a:solidFill>
                  <a:srgbClr val="000000"/>
                </a:solidFill>
              </a:rPr>
              <a:t>Unfortunately, we cannot just replace </a:t>
            </a:r>
            <a:r>
              <a:rPr lang="en" dirty="0" smtClean="0">
                <a:solidFill>
                  <a:srgbClr val="000000"/>
                </a:solidFill>
              </a:rPr>
              <a:t>real</a:t>
            </a:r>
            <a:r>
              <a:rPr lang="en-US" dirty="0" smtClean="0">
                <a:solidFill>
                  <a:srgbClr val="000000"/>
                </a:solidFill>
              </a:rPr>
              <a:t> </a:t>
            </a:r>
            <a:r>
              <a:rPr lang="en" dirty="0" smtClean="0">
                <a:solidFill>
                  <a:srgbClr val="000000"/>
                </a:solidFill>
              </a:rPr>
              <a:t>values </a:t>
            </a:r>
            <a:r>
              <a:rPr lang="en" dirty="0">
                <a:solidFill>
                  <a:srgbClr val="000000"/>
                </a:solidFill>
              </a:rPr>
              <a:t>with the complex values </a:t>
            </a:r>
            <a:r>
              <a:rPr lang="en" dirty="0" smtClean="0">
                <a:solidFill>
                  <a:srgbClr val="000000"/>
                </a:solidFill>
              </a:rPr>
              <a:t>a</a:t>
            </a:r>
            <a:r>
              <a:rPr lang="en-US" dirty="0" err="1" smtClean="0">
                <a:solidFill>
                  <a:srgbClr val="000000"/>
                </a:solidFill>
              </a:rPr>
              <a:t>nd</a:t>
            </a:r>
            <a:r>
              <a:rPr lang="en" dirty="0" smtClean="0">
                <a:solidFill>
                  <a:srgbClr val="000000"/>
                </a:solidFill>
              </a:rPr>
              <a:t> </a:t>
            </a:r>
            <a:r>
              <a:rPr lang="en" dirty="0">
                <a:solidFill>
                  <a:srgbClr val="000000"/>
                </a:solidFill>
              </a:rPr>
              <a:t>train current implementations of Neural Networks as it lacks representation of ordering between complex values </a:t>
            </a:r>
          </a:p>
          <a:p>
            <a:pPr marL="1219170" lvl="1" indent="-423323">
              <a:spcAft>
                <a:spcPts val="0"/>
              </a:spcAft>
              <a:buClr>
                <a:srgbClr val="000000"/>
              </a:buClr>
            </a:pPr>
            <a:r>
              <a:rPr lang="en-US" sz="1700" dirty="0" smtClean="0">
                <a:solidFill>
                  <a:srgbClr val="000000"/>
                </a:solidFill>
              </a:rPr>
              <a:t>Generally, the networks</a:t>
            </a:r>
            <a:r>
              <a:rPr lang="en" sz="1700" dirty="0" smtClean="0">
                <a:solidFill>
                  <a:srgbClr val="000000"/>
                </a:solidFill>
              </a:rPr>
              <a:t> </a:t>
            </a:r>
            <a:r>
              <a:rPr lang="en" sz="1700" dirty="0">
                <a:solidFill>
                  <a:srgbClr val="000000"/>
                </a:solidFill>
              </a:rPr>
              <a:t>either operate only on amplitude information or use an ad-hoc approximation (we refer to as a “Real-Valued Network”) by using both </a:t>
            </a:r>
            <a:r>
              <a:rPr lang="en-US" sz="1700" dirty="0" smtClean="0">
                <a:solidFill>
                  <a:srgbClr val="000000"/>
                </a:solidFill>
              </a:rPr>
              <a:t>real</a:t>
            </a:r>
            <a:r>
              <a:rPr lang="en" sz="1700" dirty="0" smtClean="0">
                <a:solidFill>
                  <a:srgbClr val="000000"/>
                </a:solidFill>
              </a:rPr>
              <a:t> </a:t>
            </a:r>
            <a:r>
              <a:rPr lang="en" sz="1700" dirty="0">
                <a:solidFill>
                  <a:srgbClr val="000000"/>
                </a:solidFill>
              </a:rPr>
              <a:t>(I</a:t>
            </a:r>
            <a:r>
              <a:rPr lang="en" sz="1700" dirty="0" smtClean="0">
                <a:solidFill>
                  <a:srgbClr val="000000"/>
                </a:solidFill>
              </a:rPr>
              <a:t>)</a:t>
            </a:r>
            <a:r>
              <a:rPr lang="en-US" sz="1700" dirty="0" smtClean="0">
                <a:solidFill>
                  <a:srgbClr val="000000"/>
                </a:solidFill>
              </a:rPr>
              <a:t> and imaginary</a:t>
            </a:r>
            <a:r>
              <a:rPr lang="en" sz="1700" dirty="0" smtClean="0">
                <a:solidFill>
                  <a:srgbClr val="000000"/>
                </a:solidFill>
              </a:rPr>
              <a:t> (</a:t>
            </a:r>
            <a:r>
              <a:rPr lang="en" sz="1700" dirty="0">
                <a:solidFill>
                  <a:srgbClr val="000000"/>
                </a:solidFill>
              </a:rPr>
              <a:t>Q) components as separate vectors</a:t>
            </a:r>
          </a:p>
          <a:p>
            <a:pPr marL="609585" indent="-431789">
              <a:spcAft>
                <a:spcPts val="0"/>
              </a:spcAft>
              <a:buClr>
                <a:srgbClr val="000000"/>
              </a:buClr>
            </a:pPr>
            <a:r>
              <a:rPr lang="en" dirty="0">
                <a:solidFill>
                  <a:srgbClr val="000000"/>
                </a:solidFill>
              </a:rPr>
              <a:t>The typical neuron operation, an inner product, real-valued multiplication is not equivalent to a complex-valued multiply as we will see on the next slide</a:t>
            </a:r>
          </a:p>
          <a:p>
            <a:pPr marL="609585" indent="-431789">
              <a:spcAft>
                <a:spcPts val="0"/>
              </a:spcAft>
              <a:buClr>
                <a:srgbClr val="000000"/>
              </a:buClr>
            </a:pPr>
            <a:r>
              <a:rPr lang="en" dirty="0">
                <a:solidFill>
                  <a:srgbClr val="000000"/>
                </a:solidFill>
              </a:rPr>
              <a:t>We follow the new design based on work by </a:t>
            </a:r>
            <a:r>
              <a:rPr lang="en" dirty="0" err="1">
                <a:solidFill>
                  <a:srgbClr val="000000"/>
                </a:solidFill>
              </a:rPr>
              <a:t>Trabelsi</a:t>
            </a:r>
            <a:r>
              <a:rPr lang="en" dirty="0">
                <a:solidFill>
                  <a:srgbClr val="000000"/>
                </a:solidFill>
              </a:rPr>
              <a:t> et. al. to implement a complex-valued DNN in order to classify the modulation coding scheme given the I/Q examples</a:t>
            </a:r>
          </a:p>
          <a:p>
            <a:pPr marL="1219170" lvl="1" indent="-431789">
              <a:spcAft>
                <a:spcPts val="0"/>
              </a:spcAft>
              <a:buClr>
                <a:srgbClr val="000000"/>
              </a:buClr>
              <a:buSzPct val="100000"/>
            </a:pPr>
            <a:r>
              <a:rPr lang="en" sz="1700" b="1" dirty="0">
                <a:solidFill>
                  <a:srgbClr val="000000"/>
                </a:solidFill>
              </a:rPr>
              <a:t>The “Complex Valued Network” utilizes just 2 convolutional layers and 2 fully connected layers, which is &gt; 50% smaller than the compared two real-valued networks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4679140" y="1053589"/>
            <a:ext cx="4487112" cy="3326400"/>
          </a:xfrm>
          <a:prstGeom prst="rect">
            <a:avLst/>
          </a:prstGeom>
        </p:spPr>
        <p:txBody>
          <a:bodyPr wrap="square" lIns="121900" tIns="121900" rIns="121900" bIns="121900" anchor="t" anchorCtr="0">
            <a:noAutofit/>
          </a:bodyPr>
          <a:lstStyle/>
          <a:p>
            <a:pPr marL="609585" indent="-440256">
              <a:spcAft>
                <a:spcPts val="0"/>
              </a:spcAft>
              <a:buClr>
                <a:srgbClr val="000000"/>
              </a:buClr>
              <a:buFont typeface="Arial" charset="0"/>
              <a:buChar char="•"/>
            </a:pPr>
            <a:r>
              <a:rPr lang="en" dirty="0">
                <a:solidFill>
                  <a:srgbClr val="000000"/>
                </a:solidFill>
              </a:rPr>
              <a:t>We can correctly compute the complex convolution by separating the real and imaginary parts for both the inputs and the kernel parameters (1)</a:t>
            </a:r>
          </a:p>
          <a:p>
            <a:pPr marL="609585" indent="-440256">
              <a:spcAft>
                <a:spcPts val="0"/>
              </a:spcAft>
              <a:buClr>
                <a:srgbClr val="000000"/>
              </a:buClr>
              <a:buFont typeface="Arial" charset="0"/>
              <a:buChar char="•"/>
            </a:pPr>
            <a:r>
              <a:rPr lang="en" dirty="0">
                <a:solidFill>
                  <a:srgbClr val="000000"/>
                </a:solidFill>
              </a:rPr>
              <a:t>We can then combine them to match the equation below by doing (2)</a:t>
            </a:r>
          </a:p>
          <a:p>
            <a:pPr marL="609585" indent="-440256">
              <a:spcAft>
                <a:spcPts val="0"/>
              </a:spcAft>
              <a:buClr>
                <a:srgbClr val="000000"/>
              </a:buClr>
              <a:buFont typeface="Arial" charset="0"/>
              <a:buChar char="•"/>
            </a:pPr>
            <a:r>
              <a:rPr lang="en" b="1" dirty="0">
                <a:solidFill>
                  <a:srgbClr val="000000"/>
                </a:solidFill>
              </a:rPr>
              <a:t>A</a:t>
            </a:r>
            <a:r>
              <a:rPr lang="en" dirty="0">
                <a:solidFill>
                  <a:srgbClr val="000000"/>
                </a:solidFill>
              </a:rPr>
              <a:t> and </a:t>
            </a:r>
            <a:r>
              <a:rPr lang="en" b="1" dirty="0">
                <a:solidFill>
                  <a:srgbClr val="000000"/>
                </a:solidFill>
              </a:rPr>
              <a:t>B</a:t>
            </a:r>
            <a:r>
              <a:rPr lang="en" dirty="0">
                <a:solidFill>
                  <a:srgbClr val="000000"/>
                </a:solidFill>
              </a:rPr>
              <a:t> are learned parameters</a:t>
            </a:r>
          </a:p>
        </p:txBody>
      </p:sp>
      <p:sp>
        <p:nvSpPr>
          <p:cNvPr id="110" name="Shape 110"/>
          <p:cNvSpPr txBox="1"/>
          <p:nvPr/>
        </p:nvSpPr>
        <p:spPr>
          <a:xfrm>
            <a:off x="142832" y="-62273"/>
            <a:ext cx="10706603" cy="1250800"/>
          </a:xfrm>
          <a:prstGeom prst="rect">
            <a:avLst/>
          </a:prstGeom>
          <a:noFill/>
          <a:ln>
            <a:noFill/>
          </a:ln>
        </p:spPr>
        <p:txBody>
          <a:bodyPr wrap="square" lIns="121900" tIns="121900" rIns="121900" bIns="121900" anchor="ctr" anchorCtr="0">
            <a:noAutofit/>
          </a:bodyPr>
          <a:lstStyle/>
          <a:p>
            <a:r>
              <a:rPr lang="en" sz="3333" dirty="0">
                <a:solidFill>
                  <a:schemeClr val="dk1"/>
                </a:solidFill>
              </a:rPr>
              <a:t>Complex-Valued Neural Network - Convolution Implementation</a:t>
            </a:r>
          </a:p>
        </p:txBody>
      </p:sp>
      <p:pic>
        <p:nvPicPr>
          <p:cNvPr id="111" name="Shape 111"/>
          <p:cNvPicPr preferRelativeResize="0"/>
          <p:nvPr/>
        </p:nvPicPr>
        <p:blipFill>
          <a:blip r:embed="rId3">
            <a:alphaModFix/>
          </a:blip>
          <a:stretch>
            <a:fillRect/>
          </a:stretch>
        </p:blipFill>
        <p:spPr>
          <a:xfrm>
            <a:off x="4761609" y="5732411"/>
            <a:ext cx="4238217" cy="364656"/>
          </a:xfrm>
          <a:prstGeom prst="rect">
            <a:avLst/>
          </a:prstGeom>
          <a:noFill/>
          <a:ln>
            <a:noFill/>
          </a:ln>
        </p:spPr>
      </p:pic>
      <p:sp>
        <p:nvSpPr>
          <p:cNvPr id="112" name="Shape 112"/>
          <p:cNvSpPr/>
          <p:nvPr/>
        </p:nvSpPr>
        <p:spPr>
          <a:xfrm rot="5400000">
            <a:off x="6359262" y="5582735"/>
            <a:ext cx="235557" cy="1329641"/>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endParaRPr sz="1867"/>
          </a:p>
        </p:txBody>
      </p:sp>
      <p:sp>
        <p:nvSpPr>
          <p:cNvPr id="113" name="Shape 113"/>
          <p:cNvSpPr/>
          <p:nvPr/>
        </p:nvSpPr>
        <p:spPr>
          <a:xfrm rot="5400000">
            <a:off x="7987552" y="5449528"/>
            <a:ext cx="223799" cy="1584298"/>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endParaRPr sz="1867"/>
          </a:p>
        </p:txBody>
      </p:sp>
      <p:sp>
        <p:nvSpPr>
          <p:cNvPr id="114" name="Shape 114"/>
          <p:cNvSpPr txBox="1"/>
          <p:nvPr/>
        </p:nvSpPr>
        <p:spPr>
          <a:xfrm>
            <a:off x="5704909" y="6365333"/>
            <a:ext cx="1570400" cy="426000"/>
          </a:xfrm>
          <a:prstGeom prst="rect">
            <a:avLst/>
          </a:prstGeom>
          <a:noFill/>
          <a:ln>
            <a:noFill/>
          </a:ln>
        </p:spPr>
        <p:txBody>
          <a:bodyPr wrap="square" lIns="121900" tIns="121900" rIns="121900" bIns="121900" anchor="ctr" anchorCtr="0">
            <a:noAutofit/>
          </a:bodyPr>
          <a:lstStyle/>
          <a:p>
            <a:pPr algn="ctr"/>
            <a:r>
              <a:rPr lang="en" sz="1867">
                <a:solidFill>
                  <a:srgbClr val="CC0000"/>
                </a:solidFill>
              </a:rPr>
              <a:t>Real</a:t>
            </a:r>
          </a:p>
        </p:txBody>
      </p:sp>
      <p:sp>
        <p:nvSpPr>
          <p:cNvPr id="115" name="Shape 115"/>
          <p:cNvSpPr txBox="1"/>
          <p:nvPr/>
        </p:nvSpPr>
        <p:spPr>
          <a:xfrm>
            <a:off x="7321201" y="6365333"/>
            <a:ext cx="1570400" cy="426000"/>
          </a:xfrm>
          <a:prstGeom prst="rect">
            <a:avLst/>
          </a:prstGeom>
          <a:noFill/>
          <a:ln>
            <a:noFill/>
          </a:ln>
        </p:spPr>
        <p:txBody>
          <a:bodyPr wrap="square" lIns="121900" tIns="121900" rIns="121900" bIns="121900" anchor="ctr" anchorCtr="0">
            <a:noAutofit/>
          </a:bodyPr>
          <a:lstStyle/>
          <a:p>
            <a:pPr algn="ctr"/>
            <a:r>
              <a:rPr lang="en" sz="1867" dirty="0">
                <a:solidFill>
                  <a:srgbClr val="6AA84F"/>
                </a:solidFill>
              </a:rPr>
              <a:t>Imaginary</a:t>
            </a:r>
          </a:p>
        </p:txBody>
      </p:sp>
      <p:grpSp>
        <p:nvGrpSpPr>
          <p:cNvPr id="116" name="Shape 116"/>
          <p:cNvGrpSpPr/>
          <p:nvPr/>
        </p:nvGrpSpPr>
        <p:grpSpPr>
          <a:xfrm>
            <a:off x="108642" y="1177000"/>
            <a:ext cx="4765175" cy="5494000"/>
            <a:chOff x="487800" y="837325"/>
            <a:chExt cx="3834577" cy="4120500"/>
          </a:xfrm>
        </p:grpSpPr>
        <p:pic>
          <p:nvPicPr>
            <p:cNvPr id="117" name="Shape 117"/>
            <p:cNvPicPr preferRelativeResize="0"/>
            <p:nvPr/>
          </p:nvPicPr>
          <p:blipFill>
            <a:blip r:embed="rId4">
              <a:alphaModFix/>
            </a:blip>
            <a:stretch>
              <a:fillRect/>
            </a:stretch>
          </p:blipFill>
          <p:spPr>
            <a:xfrm>
              <a:off x="874262" y="938230"/>
              <a:ext cx="3414512" cy="3941036"/>
            </a:xfrm>
            <a:prstGeom prst="rect">
              <a:avLst/>
            </a:prstGeom>
            <a:noFill/>
            <a:ln>
              <a:noFill/>
            </a:ln>
          </p:spPr>
        </p:pic>
        <p:sp>
          <p:nvSpPr>
            <p:cNvPr id="118" name="Shape 118"/>
            <p:cNvSpPr/>
            <p:nvPr/>
          </p:nvSpPr>
          <p:spPr>
            <a:xfrm>
              <a:off x="487800" y="837325"/>
              <a:ext cx="3755100" cy="4120500"/>
            </a:xfrm>
            <a:prstGeom prst="rect">
              <a:avLst/>
            </a:prstGeom>
            <a:noFill/>
            <a:ln w="9525" cap="flat" cmpd="sng">
              <a:solidFill>
                <a:srgbClr val="000000"/>
              </a:solidFill>
              <a:prstDash val="solid"/>
              <a:round/>
              <a:headEnd type="none" w="med" len="med"/>
              <a:tailEnd type="none" w="med" len="med"/>
            </a:ln>
          </p:spPr>
          <p:txBody>
            <a:bodyPr wrap="square" lIns="121900" tIns="121900" rIns="121900" bIns="121900" anchor="ctr" anchorCtr="0">
              <a:noAutofit/>
            </a:bodyPr>
            <a:lstStyle/>
            <a:p>
              <a:endParaRPr sz="1867"/>
            </a:p>
          </p:txBody>
        </p:sp>
        <p:sp>
          <p:nvSpPr>
            <p:cNvPr id="119" name="Shape 119"/>
            <p:cNvSpPr txBox="1"/>
            <p:nvPr/>
          </p:nvSpPr>
          <p:spPr>
            <a:xfrm>
              <a:off x="1507022" y="1466283"/>
              <a:ext cx="938700" cy="274200"/>
            </a:xfrm>
            <a:prstGeom prst="rect">
              <a:avLst/>
            </a:prstGeom>
            <a:noFill/>
            <a:ln>
              <a:noFill/>
            </a:ln>
          </p:spPr>
          <p:txBody>
            <a:bodyPr wrap="square" lIns="121900" tIns="121900" rIns="121900" bIns="121900" anchor="ctr" anchorCtr="0">
              <a:noAutofit/>
            </a:bodyPr>
            <a:lstStyle/>
            <a:p>
              <a:pPr algn="ctr"/>
              <a:r>
                <a:rPr lang="en" sz="1867" b="1"/>
                <a:t>A</a:t>
              </a:r>
            </a:p>
          </p:txBody>
        </p:sp>
        <p:sp>
          <p:nvSpPr>
            <p:cNvPr id="120" name="Shape 120"/>
            <p:cNvSpPr txBox="1"/>
            <p:nvPr/>
          </p:nvSpPr>
          <p:spPr>
            <a:xfrm>
              <a:off x="1190651" y="1111228"/>
              <a:ext cx="938700" cy="274200"/>
            </a:xfrm>
            <a:prstGeom prst="rect">
              <a:avLst/>
            </a:prstGeom>
            <a:noFill/>
            <a:ln>
              <a:noFill/>
            </a:ln>
          </p:spPr>
          <p:txBody>
            <a:bodyPr wrap="square" lIns="121900" tIns="121900" rIns="121900" bIns="121900" anchor="ctr" anchorCtr="0">
              <a:noAutofit/>
            </a:bodyPr>
            <a:lstStyle/>
            <a:p>
              <a:pPr algn="ctr"/>
              <a:r>
                <a:rPr lang="en" sz="1867" b="1"/>
                <a:t>B</a:t>
              </a:r>
            </a:p>
          </p:txBody>
        </p:sp>
        <p:sp>
          <p:nvSpPr>
            <p:cNvPr id="121" name="Shape 121"/>
            <p:cNvSpPr txBox="1"/>
            <p:nvPr/>
          </p:nvSpPr>
          <p:spPr>
            <a:xfrm>
              <a:off x="2956775" y="985043"/>
              <a:ext cx="864000" cy="274200"/>
            </a:xfrm>
            <a:prstGeom prst="rect">
              <a:avLst/>
            </a:prstGeom>
            <a:noFill/>
            <a:ln>
              <a:noFill/>
            </a:ln>
          </p:spPr>
          <p:txBody>
            <a:bodyPr wrap="square" lIns="121900" tIns="121900" rIns="121900" bIns="121900" anchor="ctr" anchorCtr="0">
              <a:noAutofit/>
            </a:bodyPr>
            <a:lstStyle/>
            <a:p>
              <a:pPr algn="ctr"/>
              <a:r>
                <a:rPr lang="en" sz="1867" b="1"/>
                <a:t>y</a:t>
              </a:r>
            </a:p>
          </p:txBody>
        </p:sp>
        <p:sp>
          <p:nvSpPr>
            <p:cNvPr id="122" name="Shape 122"/>
            <p:cNvSpPr txBox="1"/>
            <p:nvPr/>
          </p:nvSpPr>
          <p:spPr>
            <a:xfrm>
              <a:off x="2956784" y="1385592"/>
              <a:ext cx="864000" cy="274200"/>
            </a:xfrm>
            <a:prstGeom prst="rect">
              <a:avLst/>
            </a:prstGeom>
            <a:noFill/>
            <a:ln>
              <a:noFill/>
            </a:ln>
          </p:spPr>
          <p:txBody>
            <a:bodyPr wrap="square" lIns="121900" tIns="121900" rIns="121900" bIns="121900" anchor="ctr" anchorCtr="0">
              <a:noAutofit/>
            </a:bodyPr>
            <a:lstStyle/>
            <a:p>
              <a:pPr algn="ctr"/>
              <a:r>
                <a:rPr lang="en" sz="1867" b="1"/>
                <a:t>x</a:t>
              </a:r>
            </a:p>
          </p:txBody>
        </p:sp>
        <p:sp>
          <p:nvSpPr>
            <p:cNvPr id="123" name="Shape 123"/>
            <p:cNvSpPr txBox="1"/>
            <p:nvPr/>
          </p:nvSpPr>
          <p:spPr>
            <a:xfrm>
              <a:off x="680875" y="1065925"/>
              <a:ext cx="441900" cy="319500"/>
            </a:xfrm>
            <a:prstGeom prst="rect">
              <a:avLst/>
            </a:prstGeom>
            <a:noFill/>
            <a:ln>
              <a:noFill/>
            </a:ln>
          </p:spPr>
          <p:txBody>
            <a:bodyPr wrap="square" lIns="121900" tIns="121900" rIns="121900" bIns="121900" anchor="t" anchorCtr="0">
              <a:noAutofit/>
            </a:bodyPr>
            <a:lstStyle/>
            <a:p>
              <a:r>
                <a:rPr lang="en" sz="1867" b="1"/>
                <a:t>(1)</a:t>
              </a:r>
            </a:p>
          </p:txBody>
        </p:sp>
        <p:sp>
          <p:nvSpPr>
            <p:cNvPr id="124" name="Shape 124"/>
            <p:cNvSpPr txBox="1"/>
            <p:nvPr/>
          </p:nvSpPr>
          <p:spPr>
            <a:xfrm>
              <a:off x="805675" y="4024700"/>
              <a:ext cx="441900" cy="319500"/>
            </a:xfrm>
            <a:prstGeom prst="rect">
              <a:avLst/>
            </a:prstGeom>
            <a:noFill/>
            <a:ln>
              <a:noFill/>
            </a:ln>
          </p:spPr>
          <p:txBody>
            <a:bodyPr wrap="square" lIns="121900" tIns="121900" rIns="121900" bIns="121900" anchor="t" anchorCtr="0">
              <a:noAutofit/>
            </a:bodyPr>
            <a:lstStyle/>
            <a:p>
              <a:r>
                <a:rPr lang="en" sz="1867" b="1"/>
                <a:t>(2)</a:t>
              </a:r>
            </a:p>
          </p:txBody>
        </p:sp>
        <p:sp>
          <p:nvSpPr>
            <p:cNvPr id="125" name="Shape 125"/>
            <p:cNvSpPr txBox="1"/>
            <p:nvPr/>
          </p:nvSpPr>
          <p:spPr>
            <a:xfrm>
              <a:off x="1793400" y="2158768"/>
              <a:ext cx="864000" cy="274200"/>
            </a:xfrm>
            <a:prstGeom prst="rect">
              <a:avLst/>
            </a:prstGeom>
            <a:noFill/>
            <a:ln>
              <a:noFill/>
            </a:ln>
          </p:spPr>
          <p:txBody>
            <a:bodyPr wrap="square" lIns="121900" tIns="121900" rIns="121900" bIns="121900" anchor="ctr" anchorCtr="0">
              <a:noAutofit/>
            </a:bodyPr>
            <a:lstStyle/>
            <a:p>
              <a:pPr algn="ctr"/>
              <a:r>
                <a:rPr lang="en" sz="1867" b="1"/>
                <a:t>y</a:t>
              </a:r>
            </a:p>
          </p:txBody>
        </p:sp>
        <p:sp>
          <p:nvSpPr>
            <p:cNvPr id="126" name="Shape 126"/>
            <p:cNvSpPr txBox="1"/>
            <p:nvPr/>
          </p:nvSpPr>
          <p:spPr>
            <a:xfrm>
              <a:off x="1835375" y="3102468"/>
              <a:ext cx="864000" cy="274200"/>
            </a:xfrm>
            <a:prstGeom prst="rect">
              <a:avLst/>
            </a:prstGeom>
            <a:noFill/>
            <a:ln>
              <a:noFill/>
            </a:ln>
          </p:spPr>
          <p:txBody>
            <a:bodyPr wrap="square" lIns="121900" tIns="121900" rIns="121900" bIns="121900" anchor="ctr" anchorCtr="0">
              <a:noAutofit/>
            </a:bodyPr>
            <a:lstStyle/>
            <a:p>
              <a:pPr algn="ctr"/>
              <a:r>
                <a:rPr lang="en" sz="1867" b="1"/>
                <a:t>y</a:t>
              </a:r>
            </a:p>
          </p:txBody>
        </p:sp>
        <p:sp>
          <p:nvSpPr>
            <p:cNvPr id="127" name="Shape 127"/>
            <p:cNvSpPr txBox="1"/>
            <p:nvPr/>
          </p:nvSpPr>
          <p:spPr>
            <a:xfrm>
              <a:off x="1048601" y="2245028"/>
              <a:ext cx="938700" cy="274200"/>
            </a:xfrm>
            <a:prstGeom prst="rect">
              <a:avLst/>
            </a:prstGeom>
            <a:noFill/>
            <a:ln>
              <a:noFill/>
            </a:ln>
          </p:spPr>
          <p:txBody>
            <a:bodyPr wrap="square" lIns="121900" tIns="121900" rIns="121900" bIns="121900" anchor="ctr" anchorCtr="0">
              <a:noAutofit/>
            </a:bodyPr>
            <a:lstStyle/>
            <a:p>
              <a:pPr algn="ctr"/>
              <a:r>
                <a:rPr lang="en" sz="1867" b="1"/>
                <a:t>B</a:t>
              </a:r>
            </a:p>
          </p:txBody>
        </p:sp>
        <p:sp>
          <p:nvSpPr>
            <p:cNvPr id="128" name="Shape 128"/>
            <p:cNvSpPr txBox="1"/>
            <p:nvPr/>
          </p:nvSpPr>
          <p:spPr>
            <a:xfrm>
              <a:off x="1048597" y="3206333"/>
              <a:ext cx="938700" cy="274200"/>
            </a:xfrm>
            <a:prstGeom prst="rect">
              <a:avLst/>
            </a:prstGeom>
            <a:noFill/>
            <a:ln>
              <a:noFill/>
            </a:ln>
          </p:spPr>
          <p:txBody>
            <a:bodyPr wrap="square" lIns="121900" tIns="121900" rIns="121900" bIns="121900" anchor="ctr" anchorCtr="0">
              <a:noAutofit/>
            </a:bodyPr>
            <a:lstStyle/>
            <a:p>
              <a:pPr algn="ctr"/>
              <a:r>
                <a:rPr lang="en" sz="1867" b="1"/>
                <a:t>A</a:t>
              </a:r>
            </a:p>
          </p:txBody>
        </p:sp>
        <p:sp>
          <p:nvSpPr>
            <p:cNvPr id="129" name="Shape 129"/>
            <p:cNvSpPr txBox="1"/>
            <p:nvPr/>
          </p:nvSpPr>
          <p:spPr>
            <a:xfrm>
              <a:off x="3307434" y="2237292"/>
              <a:ext cx="864000" cy="274200"/>
            </a:xfrm>
            <a:prstGeom prst="rect">
              <a:avLst/>
            </a:prstGeom>
            <a:noFill/>
            <a:ln>
              <a:noFill/>
            </a:ln>
          </p:spPr>
          <p:txBody>
            <a:bodyPr wrap="square" lIns="121900" tIns="121900" rIns="121900" bIns="121900" anchor="ctr" anchorCtr="0">
              <a:noAutofit/>
            </a:bodyPr>
            <a:lstStyle/>
            <a:p>
              <a:pPr algn="ctr"/>
              <a:r>
                <a:rPr lang="en" sz="1867" b="1"/>
                <a:t>x</a:t>
              </a:r>
            </a:p>
          </p:txBody>
        </p:sp>
        <p:sp>
          <p:nvSpPr>
            <p:cNvPr id="130" name="Shape 130"/>
            <p:cNvSpPr txBox="1"/>
            <p:nvPr/>
          </p:nvSpPr>
          <p:spPr>
            <a:xfrm>
              <a:off x="3378909" y="3102467"/>
              <a:ext cx="864000" cy="274200"/>
            </a:xfrm>
            <a:prstGeom prst="rect">
              <a:avLst/>
            </a:prstGeom>
            <a:noFill/>
            <a:ln>
              <a:noFill/>
            </a:ln>
          </p:spPr>
          <p:txBody>
            <a:bodyPr wrap="square" lIns="121900" tIns="121900" rIns="121900" bIns="121900" anchor="ctr" anchorCtr="0">
              <a:noAutofit/>
            </a:bodyPr>
            <a:lstStyle/>
            <a:p>
              <a:pPr algn="ctr"/>
              <a:r>
                <a:rPr lang="en" sz="1867" b="1"/>
                <a:t>x</a:t>
              </a:r>
            </a:p>
          </p:txBody>
        </p:sp>
        <p:sp>
          <p:nvSpPr>
            <p:cNvPr id="131" name="Shape 131"/>
            <p:cNvSpPr txBox="1"/>
            <p:nvPr/>
          </p:nvSpPr>
          <p:spPr>
            <a:xfrm>
              <a:off x="2699372" y="3206333"/>
              <a:ext cx="938700" cy="274200"/>
            </a:xfrm>
            <a:prstGeom prst="rect">
              <a:avLst/>
            </a:prstGeom>
            <a:noFill/>
            <a:ln>
              <a:noFill/>
            </a:ln>
          </p:spPr>
          <p:txBody>
            <a:bodyPr wrap="square" lIns="121900" tIns="121900" rIns="121900" bIns="121900" anchor="ctr" anchorCtr="0">
              <a:noAutofit/>
            </a:bodyPr>
            <a:lstStyle/>
            <a:p>
              <a:pPr algn="ctr"/>
              <a:r>
                <a:rPr lang="en" sz="1867" b="1"/>
                <a:t>A</a:t>
              </a:r>
            </a:p>
          </p:txBody>
        </p:sp>
        <p:sp>
          <p:nvSpPr>
            <p:cNvPr id="132" name="Shape 132"/>
            <p:cNvSpPr txBox="1"/>
            <p:nvPr/>
          </p:nvSpPr>
          <p:spPr>
            <a:xfrm>
              <a:off x="2445715" y="3878075"/>
              <a:ext cx="1623000" cy="274200"/>
            </a:xfrm>
            <a:prstGeom prst="rect">
              <a:avLst/>
            </a:prstGeom>
            <a:noFill/>
            <a:ln>
              <a:noFill/>
            </a:ln>
          </p:spPr>
          <p:txBody>
            <a:bodyPr wrap="square" lIns="121900" tIns="121900" rIns="121900" bIns="121900" anchor="ctr" anchorCtr="0">
              <a:noAutofit/>
            </a:bodyPr>
            <a:lstStyle/>
            <a:p>
              <a:pPr algn="ctr"/>
              <a:r>
                <a:rPr lang="en" sz="1867" b="1"/>
                <a:t>A*y + B*x</a:t>
              </a:r>
            </a:p>
          </p:txBody>
        </p:sp>
        <p:sp>
          <p:nvSpPr>
            <p:cNvPr id="133" name="Shape 133"/>
            <p:cNvSpPr txBox="1"/>
            <p:nvPr/>
          </p:nvSpPr>
          <p:spPr>
            <a:xfrm>
              <a:off x="2699377" y="4549825"/>
              <a:ext cx="1623000" cy="274200"/>
            </a:xfrm>
            <a:prstGeom prst="rect">
              <a:avLst/>
            </a:prstGeom>
            <a:noFill/>
            <a:ln>
              <a:noFill/>
            </a:ln>
          </p:spPr>
          <p:txBody>
            <a:bodyPr wrap="square" lIns="121900" tIns="121900" rIns="121900" bIns="121900" anchor="ctr" anchorCtr="0">
              <a:noAutofit/>
            </a:bodyPr>
            <a:lstStyle/>
            <a:p>
              <a:pPr algn="ctr"/>
              <a:r>
                <a:rPr lang="en" sz="1867" b="1"/>
                <a:t>A*x - B*y</a:t>
              </a:r>
            </a:p>
          </p:txBody>
        </p:sp>
        <p:sp>
          <p:nvSpPr>
            <p:cNvPr id="134" name="Shape 134"/>
            <p:cNvSpPr txBox="1"/>
            <p:nvPr/>
          </p:nvSpPr>
          <p:spPr>
            <a:xfrm>
              <a:off x="2699376" y="2244040"/>
              <a:ext cx="938700" cy="274200"/>
            </a:xfrm>
            <a:prstGeom prst="rect">
              <a:avLst/>
            </a:prstGeom>
            <a:noFill/>
            <a:ln>
              <a:noFill/>
            </a:ln>
          </p:spPr>
          <p:txBody>
            <a:bodyPr wrap="square" lIns="121900" tIns="121900" rIns="121900" bIns="121900" anchor="ctr" anchorCtr="0">
              <a:noAutofit/>
            </a:bodyPr>
            <a:lstStyle/>
            <a:p>
              <a:pPr algn="ctr"/>
              <a:r>
                <a:rPr lang="en" sz="1867" b="1"/>
                <a:t>B</a:t>
              </a:r>
            </a:p>
          </p:txBody>
        </p:sp>
        <p:sp>
          <p:nvSpPr>
            <p:cNvPr id="135" name="Shape 135"/>
            <p:cNvSpPr txBox="1"/>
            <p:nvPr/>
          </p:nvSpPr>
          <p:spPr>
            <a:xfrm>
              <a:off x="1048597" y="4253883"/>
              <a:ext cx="938700" cy="274200"/>
            </a:xfrm>
            <a:prstGeom prst="rect">
              <a:avLst/>
            </a:prstGeom>
            <a:noFill/>
            <a:ln>
              <a:noFill/>
            </a:ln>
          </p:spPr>
          <p:txBody>
            <a:bodyPr wrap="square" lIns="121900" tIns="121900" rIns="121900" bIns="121900" anchor="ctr" anchorCtr="0">
              <a:noAutofit/>
            </a:bodyPr>
            <a:lstStyle/>
            <a:p>
              <a:pPr algn="ctr"/>
              <a:r>
                <a:rPr lang="en" sz="1867" b="1"/>
                <a:t>W*h =</a:t>
              </a:r>
            </a:p>
          </p:txBody>
        </p:sp>
      </p:grpSp>
      <p:pic>
        <p:nvPicPr>
          <p:cNvPr id="136" name="Shape 136"/>
          <p:cNvPicPr preferRelativeResize="0"/>
          <p:nvPr/>
        </p:nvPicPr>
        <p:blipFill>
          <a:blip r:embed="rId5">
            <a:alphaModFix/>
          </a:blip>
          <a:stretch>
            <a:fillRect/>
          </a:stretch>
        </p:blipFill>
        <p:spPr>
          <a:xfrm>
            <a:off x="5132443" y="4562789"/>
            <a:ext cx="3987001" cy="913112"/>
          </a:xfrm>
          <a:prstGeom prst="rect">
            <a:avLst/>
          </a:prstGeom>
          <a:noFill/>
          <a:ln>
            <a:noFill/>
          </a:ln>
        </p:spPr>
      </p:pic>
      <p:sp>
        <p:nvSpPr>
          <p:cNvPr id="137" name="Shape 137"/>
          <p:cNvSpPr txBox="1"/>
          <p:nvPr/>
        </p:nvSpPr>
        <p:spPr>
          <a:xfrm>
            <a:off x="6032382" y="4104078"/>
            <a:ext cx="4990400" cy="426000"/>
          </a:xfrm>
          <a:prstGeom prst="rect">
            <a:avLst/>
          </a:prstGeom>
          <a:noFill/>
          <a:ln>
            <a:noFill/>
          </a:ln>
        </p:spPr>
        <p:txBody>
          <a:bodyPr wrap="square" lIns="121900" tIns="121900" rIns="121900" bIns="121900" anchor="t" anchorCtr="0">
            <a:noAutofit/>
          </a:bodyPr>
          <a:lstStyle/>
          <a:p>
            <a:r>
              <a:rPr lang="en" sz="1867" b="1"/>
              <a:t>Matrix Form: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62139" y="593367"/>
            <a:ext cx="8546472" cy="763600"/>
          </a:xfrm>
          <a:prstGeom prst="rect">
            <a:avLst/>
          </a:prstGeom>
        </p:spPr>
        <p:txBody>
          <a:bodyPr wrap="square" lIns="121900" tIns="121900" rIns="121900" bIns="121900" anchor="t" anchorCtr="0">
            <a:noAutofit/>
          </a:bodyPr>
          <a:lstStyle/>
          <a:p>
            <a:r>
              <a:rPr lang="en"/>
              <a:t>Agenda</a:t>
            </a:r>
          </a:p>
        </p:txBody>
      </p:sp>
      <p:sp>
        <p:nvSpPr>
          <p:cNvPr id="61" name="Shape 61"/>
          <p:cNvSpPr txBox="1">
            <a:spLocks noGrp="1"/>
          </p:cNvSpPr>
          <p:nvPr>
            <p:ph type="body" idx="1"/>
          </p:nvPr>
        </p:nvSpPr>
        <p:spPr>
          <a:xfrm>
            <a:off x="362139" y="1536633"/>
            <a:ext cx="8066638" cy="4555200"/>
          </a:xfrm>
          <a:prstGeom prst="rect">
            <a:avLst/>
          </a:prstGeom>
        </p:spPr>
        <p:txBody>
          <a:bodyPr wrap="square" lIns="121900" tIns="121900" rIns="121900" bIns="121900" anchor="t" anchorCtr="0">
            <a:noAutofit/>
          </a:bodyPr>
          <a:lstStyle/>
          <a:p>
            <a:pPr marL="609585" indent="-457189">
              <a:buClr>
                <a:srgbClr val="000000"/>
              </a:buClr>
            </a:pPr>
            <a:r>
              <a:rPr lang="en" dirty="0">
                <a:solidFill>
                  <a:schemeClr val="bg1">
                    <a:lumMod val="50000"/>
                  </a:schemeClr>
                </a:solidFill>
              </a:rPr>
              <a:t>Big Picture: A Data-Driven Neural Network for Modulation Classification and Demodulation </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bg1">
                    <a:lumMod val="50000"/>
                  </a:schemeClr>
                </a:solidFill>
              </a:rPr>
              <a:t>A Complex Valued Neural Network for Capturing Phase Information for Modulation Classification</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err="1">
                <a:solidFill>
                  <a:schemeClr val="tx1"/>
                </a:solidFill>
              </a:rPr>
              <a:t>RadioML</a:t>
            </a:r>
            <a:r>
              <a:rPr lang="en" dirty="0">
                <a:solidFill>
                  <a:schemeClr val="tx1"/>
                </a:solidFill>
              </a:rPr>
              <a:t> Dataset, Experiments and Results</a:t>
            </a:r>
            <a:r>
              <a:rPr lang="en" dirty="0">
                <a:solidFill>
                  <a:schemeClr val="bg1">
                    <a:lumMod val="50000"/>
                  </a:schemeClr>
                </a:solidFill>
              </a:rPr>
              <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bg1">
                    <a:lumMod val="50000"/>
                  </a:schemeClr>
                </a:solidFill>
              </a:rPr>
              <a:t>Preparing for Real World Scenarios with GAN Augmented Data</a:t>
            </a:r>
            <a:br>
              <a:rPr lang="en" dirty="0">
                <a:solidFill>
                  <a:schemeClr val="bg1">
                    <a:lumMod val="50000"/>
                  </a:schemeClr>
                </a:solidFill>
              </a:rPr>
            </a:br>
            <a:endParaRPr lang="en" dirty="0">
              <a:solidFill>
                <a:schemeClr val="bg1">
                  <a:lumMod val="50000"/>
                </a:schemeClr>
              </a:solidFill>
            </a:endParaRPr>
          </a:p>
          <a:p>
            <a:pPr marL="609585" indent="-457189">
              <a:buClr>
                <a:srgbClr val="000000"/>
              </a:buClr>
            </a:pPr>
            <a:r>
              <a:rPr lang="en" dirty="0">
                <a:solidFill>
                  <a:schemeClr val="bg1">
                    <a:lumMod val="50000"/>
                  </a:schemeClr>
                </a:solidFill>
              </a:rPr>
              <a:t>Experimental Results Utilizing GAN-generated Data</a:t>
            </a:r>
          </a:p>
        </p:txBody>
      </p:sp>
    </p:spTree>
    <p:extLst>
      <p:ext uri="{BB962C8B-B14F-4D97-AF65-F5344CB8AC3E}">
        <p14:creationId xmlns:p14="http://schemas.microsoft.com/office/powerpoint/2010/main" val="91353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2504</Words>
  <Application>Microsoft Macintosh PowerPoint</Application>
  <PresentationFormat>On-screen Show (4:3)</PresentationFormat>
  <Paragraphs>218</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Cambria Math</vt:lpstr>
      <vt:lpstr>Arial</vt:lpstr>
      <vt:lpstr>Simple Light</vt:lpstr>
      <vt:lpstr>Deep Learning Inference for Next-generation Wireless Networking  Project Update #12 with Intel Labs November 6, 2017 (Version 1.1 Updated 11/6/17)  HT Kung Harvard University</vt:lpstr>
      <vt:lpstr>Agenda</vt:lpstr>
      <vt:lpstr>Big Picture: Our Proposed Neural Network Demodulation Pipeline</vt:lpstr>
      <vt:lpstr>Focus For This Presentation: Modulation Coding Scheme Classification and Synthetic Data Generation</vt:lpstr>
      <vt:lpstr>RadioML Dataset - IQ Data with Modulation Scheme and SNR Values</vt:lpstr>
      <vt:lpstr>Agenda</vt:lpstr>
      <vt:lpstr>Complex-Valued Neural Network for Phase Information</vt:lpstr>
      <vt:lpstr>PowerPoint Presentation</vt:lpstr>
      <vt:lpstr>Agenda</vt:lpstr>
      <vt:lpstr>Performance of Our Real and Complex Valued Classifiers Against the Baseline RadioML Classifier </vt:lpstr>
      <vt:lpstr>Captured Phase Information of Complex Convolution for Distinguishing 8PSK vs QPSK</vt:lpstr>
      <vt:lpstr>Captured Phase Information of Complex Convolution for Distinguishing 8PSK vs QPSK</vt:lpstr>
      <vt:lpstr>Agenda</vt:lpstr>
      <vt:lpstr>Preparing for Real World Scenarios with GAN-augmented Data</vt:lpstr>
      <vt:lpstr>Review: Conditional GAN for SNR Information</vt:lpstr>
      <vt:lpstr>GAN-based Data Generation: Motivation</vt:lpstr>
      <vt:lpstr>GANs as a Tool for Synthetic Data Generation</vt:lpstr>
      <vt:lpstr>Agenda</vt:lpstr>
      <vt:lpstr>Understanding the Graphics</vt:lpstr>
      <vt:lpstr>Synthetically Generated I/Q Data for Increasing SNR Values for a Particular Modulation and Bit Sequence</vt:lpstr>
      <vt:lpstr>Generation of More Signals Close to an Input Signal</vt:lpstr>
      <vt:lpstr>Successful Classification for Unseen SNR Values Using GAN-generated Training Data</vt:lpstr>
      <vt:lpstr>Conclusion</vt:lpstr>
      <vt:lpstr>Conclusion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Review  </dc:title>
  <cp:lastModifiedBy>Michael Crouse</cp:lastModifiedBy>
  <cp:revision>45</cp:revision>
  <dcterms:modified xsi:type="dcterms:W3CDTF">2017-11-06T13:42:55Z</dcterms:modified>
</cp:coreProperties>
</file>